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8229600" cx="14630400"/>
  <p:notesSz cx="8229600" cy="14630400"/>
  <p:embeddedFontLst>
    <p:embeddedFont>
      <p:font typeface="Roboto Medium"/>
      <p:regular r:id="rId22"/>
      <p:bold r:id="rId23"/>
      <p:italic r:id="rId24"/>
      <p:boldItalic r:id="rId25"/>
    </p:embeddedFont>
    <p:embeddedFont>
      <p:font typeface="Roboto"/>
      <p:regular r:id="rId26"/>
      <p:bold r:id="rId27"/>
      <p:italic r:id="rId28"/>
      <p:boldItalic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RobotoMedium-regular.fntdata"/><Relationship Id="rId21" Type="http://schemas.openxmlformats.org/officeDocument/2006/relationships/slide" Target="slides/slide17.xml"/><Relationship Id="rId24" Type="http://schemas.openxmlformats.org/officeDocument/2006/relationships/font" Target="fonts/RobotoMedium-italic.fntdata"/><Relationship Id="rId23" Type="http://schemas.openxmlformats.org/officeDocument/2006/relationships/font" Target="fonts/RobotoMedium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Roboto-regular.fntdata"/><Relationship Id="rId25" Type="http://schemas.openxmlformats.org/officeDocument/2006/relationships/font" Target="fonts/RobotoMedium-boldItalic.fntdata"/><Relationship Id="rId28" Type="http://schemas.openxmlformats.org/officeDocument/2006/relationships/font" Target="fonts/Roboto-italic.fntdata"/><Relationship Id="rId27" Type="http://schemas.openxmlformats.org/officeDocument/2006/relationships/font" Target="fonts/Roboto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Roboto-bold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/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/>
              <a:t>‹#›</a:t>
            </a:fld>
            <a:endParaRPr b="0" i="0" sz="1200" u="none" cap="none" strike="noStrike"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5" name="Google Shape;4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5" name="Google Shape;27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313455785cd_0_2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" name="Google Shape;298;g313455785cd_0_2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g313455785cd_0_2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1" name="Google Shape;32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Discuss all the ways </a:t>
            </a:r>
            <a:r>
              <a:rPr b="1" lang="en-US"/>
              <a:t>cybersecurity is being improved by AI: </a:t>
            </a:r>
            <a:endParaRPr b="1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Font typeface="Arial"/>
              <a:buChar char="-"/>
            </a:pPr>
            <a:r>
              <a:rPr b="1" lang="en-US" sz="1100">
                <a:latin typeface="Arial"/>
                <a:ea typeface="Arial"/>
                <a:cs typeface="Arial"/>
                <a:sym typeface="Arial"/>
              </a:rPr>
              <a:t>Automated Incident Response</a:t>
            </a:r>
            <a:r>
              <a:rPr lang="en-US" sz="1100">
                <a:latin typeface="Arial"/>
                <a:ea typeface="Arial"/>
                <a:cs typeface="Arial"/>
                <a:sym typeface="Arial"/>
              </a:rPr>
              <a:t>: AI can automate responses to certain low-level security incidents. Using AI-powered playbooks, organizations can streamline response actions (such as isolating devices or blocking IP addresses) to contain threats quickly, especially helpful in large-scale networks where human intervention is too slow.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Discuss how cybersecurity is worsened by AI:</a:t>
            </a:r>
            <a:r>
              <a:rPr lang="en-US"/>
              <a:t> 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t/>
            </a:r>
            <a:endParaRPr/>
          </a:p>
        </p:txBody>
      </p:sp>
      <p:sp>
        <p:nvSpPr>
          <p:cNvPr id="322" name="Google Shape;322;p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148ef7d8d5_0_5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" name="Google Shape;333;g3148ef7d8d5_0_5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g3148ef7d8d5_0_57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144430d8fb_1_1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2" name="Google Shape;352;g3144430d8fb_1_1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g3144430d8fb_1_1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3144430d8fb_1_4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6" name="Google Shape;366;g3144430d8fb_1_41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g3144430d8fb_1_41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144430d8fb_1_1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6" name="Google Shape;386;g3144430d8fb_1_1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g3144430d8fb_1_1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3" name="Google Shape;39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10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" name="Google Shape;5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" name="Google Shape;6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" name="Google Shape;68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13455785cd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g313455785cd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g313455785cd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" name="Google Shape;11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4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4" name="Google Shape;154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13455785cd_0_1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g313455785cd_0_12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g313455785cd_0_12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6" name="Google Shape;21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13455785cd_0_17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g313455785cd_0_17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313455785cd_0_17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4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hyperlink" Target="https://gamma.app/?utm_source=made-with-gamma" TargetMode="External"/><Relationship Id="rId4" Type="http://schemas.openxmlformats.org/officeDocument/2006/relationships/image" Target="../media/image8.png"/><Relationship Id="rId5" Type="http://schemas.openxmlformats.org/officeDocument/2006/relationships/image" Target="../media/image1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4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4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 master">
  <p:cSld name="Slide 1 master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1" name="Google Shape;11;p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0 master">
  <p:cSld name="Slide 10 master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6" name="Google Shape;36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675" y="104400"/>
            <a:ext cx="445550" cy="85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FAULT">
  <p:cSld name="DEFAULT">
    <p:bg>
      <p:bgPr>
        <a:solidFill>
          <a:schemeClr val="lt1"/>
        </a:solidFill>
      </p:bgPr>
    </p:bg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11 master">
  <p:cSld name="Slide 11 mast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40" name="Google Shape;40;p1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eencoded.png" id="41" name="Google Shape;41;p1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997875" y="104400"/>
            <a:ext cx="445550" cy="85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2 master">
  <p:cSld name="Slide 2 master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3" name="Google Shape;13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675" y="104400"/>
            <a:ext cx="445550" cy="85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3 master">
  <p:cSld name="Slide 3 mast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6" name="Google Shape;16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675" y="104400"/>
            <a:ext cx="445550" cy="85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4 master">
  <p:cSld name="Slide 4 mast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19" name="Google Shape;19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5 master">
  <p:cSld name="Slide 5 master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1" name="Google Shape;21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2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97875" y="104400"/>
            <a:ext cx="445550" cy="85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6 master">
  <p:cSld name="Slide 6 mast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4" name="Google Shape;24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675" y="104400"/>
            <a:ext cx="445550" cy="85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7 master">
  <p:cSld name="Slide 7 master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7" name="Google Shape;27;p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675" y="104400"/>
            <a:ext cx="445550" cy="85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8 master">
  <p:cSld name="Slide 8 master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0" name="Google Shape;30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675" y="104400"/>
            <a:ext cx="445550" cy="85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 9 master">
  <p:cSld name="Slide 9 mast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3" name="Google Shape;33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14630400" cy="822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675" y="104400"/>
            <a:ext cx="445550" cy="85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9.png"/><Relationship Id="rId4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0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Relationship Id="rId4" Type="http://schemas.openxmlformats.org/officeDocument/2006/relationships/image" Target="../media/image36.png"/><Relationship Id="rId5" Type="http://schemas.openxmlformats.org/officeDocument/2006/relationships/image" Target="../media/image34.png"/><Relationship Id="rId6" Type="http://schemas.openxmlformats.org/officeDocument/2006/relationships/image" Target="../media/image4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5.png"/><Relationship Id="rId4" Type="http://schemas.openxmlformats.org/officeDocument/2006/relationships/image" Target="../media/image37.png"/><Relationship Id="rId5" Type="http://schemas.openxmlformats.org/officeDocument/2006/relationships/image" Target="../media/image44.png"/><Relationship Id="rId6" Type="http://schemas.openxmlformats.org/officeDocument/2006/relationships/image" Target="../media/image3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docs.google.com/spreadsheets/d/1vQGyTD4Cny_MXqMt_pb7vzC1A3KGgM6S/edit?gid=1813811554#gid=1813811554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.png"/><Relationship Id="rId10" Type="http://schemas.openxmlformats.org/officeDocument/2006/relationships/image" Target="../media/image33.png"/><Relationship Id="rId13" Type="http://schemas.openxmlformats.org/officeDocument/2006/relationships/image" Target="../media/image16.jpg"/><Relationship Id="rId12" Type="http://schemas.openxmlformats.org/officeDocument/2006/relationships/hyperlink" Target="https://www.linkedin.com/in/samuelbradley/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3.png"/><Relationship Id="rId4" Type="http://schemas.openxmlformats.org/officeDocument/2006/relationships/image" Target="../media/image47.png"/><Relationship Id="rId9" Type="http://schemas.openxmlformats.org/officeDocument/2006/relationships/image" Target="../media/image17.png"/><Relationship Id="rId15" Type="http://schemas.openxmlformats.org/officeDocument/2006/relationships/image" Target="../media/image18.jpg"/><Relationship Id="rId14" Type="http://schemas.openxmlformats.org/officeDocument/2006/relationships/image" Target="../media/image39.png"/><Relationship Id="rId17" Type="http://schemas.openxmlformats.org/officeDocument/2006/relationships/image" Target="../media/image49.png"/><Relationship Id="rId16" Type="http://schemas.openxmlformats.org/officeDocument/2006/relationships/hyperlink" Target="https://www.linkedin.com/in/samuelbradley/" TargetMode="External"/><Relationship Id="rId5" Type="http://schemas.openxmlformats.org/officeDocument/2006/relationships/image" Target="../media/image45.png"/><Relationship Id="rId6" Type="http://schemas.openxmlformats.org/officeDocument/2006/relationships/image" Target="../media/image31.png"/><Relationship Id="rId18" Type="http://schemas.openxmlformats.org/officeDocument/2006/relationships/image" Target="../media/image21.png"/><Relationship Id="rId7" Type="http://schemas.openxmlformats.org/officeDocument/2006/relationships/image" Target="../media/image48.png"/><Relationship Id="rId8" Type="http://schemas.openxmlformats.org/officeDocument/2006/relationships/image" Target="../media/image4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Relationship Id="rId4" Type="http://schemas.openxmlformats.org/officeDocument/2006/relationships/image" Target="../media/image32.png"/><Relationship Id="rId5" Type="http://schemas.openxmlformats.org/officeDocument/2006/relationships/image" Target="../media/image19.png"/><Relationship Id="rId6" Type="http://schemas.openxmlformats.org/officeDocument/2006/relationships/image" Target="../media/image23.png"/><Relationship Id="rId7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4"/>
          <p:cNvPicPr preferRelativeResize="0"/>
          <p:nvPr/>
        </p:nvPicPr>
        <p:blipFill rotWithShape="1">
          <a:blip r:embed="rId3">
            <a:alphaModFix/>
          </a:blip>
          <a:srcRect b="49" l="0" r="0" t="49"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4"/>
          <p:cNvSpPr/>
          <p:nvPr/>
        </p:nvSpPr>
        <p:spPr>
          <a:xfrm>
            <a:off x="793800" y="1606975"/>
            <a:ext cx="8350200" cy="29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203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150"/>
              <a:buFont typeface="Roboto Medium"/>
              <a:buNone/>
            </a:pPr>
            <a:r>
              <a:rPr b="0" i="0" lang="en-US" sz="6150" u="none" cap="none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Illuminating the Future of Cybersecurity</a:t>
            </a:r>
            <a:endParaRPr b="0" i="0" sz="6150" u="none" cap="none" strike="noStrike"/>
          </a:p>
        </p:txBody>
      </p:sp>
      <p:sp>
        <p:nvSpPr>
          <p:cNvPr id="50" name="Google Shape;50;p14"/>
          <p:cNvSpPr/>
          <p:nvPr/>
        </p:nvSpPr>
        <p:spPr>
          <a:xfrm>
            <a:off x="793790" y="4653201"/>
            <a:ext cx="7556400" cy="10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Illumen is pioneering the future of cybersecurity with innovative AI-driven solutions that empower organizations to easily assess their </a:t>
            </a:r>
            <a:r>
              <a:rPr lang="en-US" sz="17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compliance posture against industry accepted security frameworks.</a:t>
            </a:r>
            <a:endParaRPr b="0" i="0" sz="1750" u="none" cap="none" strike="noStrike"/>
          </a:p>
        </p:txBody>
      </p:sp>
      <p:sp>
        <p:nvSpPr>
          <p:cNvPr id="51" name="Google Shape;51;p14"/>
          <p:cNvSpPr/>
          <p:nvPr/>
        </p:nvSpPr>
        <p:spPr>
          <a:xfrm>
            <a:off x="1270060" y="7140050"/>
            <a:ext cx="47166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40909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200"/>
              <a:buFont typeface="Roboto"/>
              <a:buNone/>
            </a:pPr>
            <a:r>
              <a:rPr b="1" i="0" lang="en-US" sz="2200" u="none" cap="none" strike="noStrike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Samuel Bradley</a:t>
            </a:r>
            <a:r>
              <a:rPr b="1" lang="en-US" sz="220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 &amp; Joshua Paulson</a:t>
            </a:r>
            <a:endParaRPr b="0" i="0" sz="2200" u="none" cap="none" strike="noStrike"/>
          </a:p>
        </p:txBody>
      </p:sp>
      <p:pic>
        <p:nvPicPr>
          <p:cNvPr id="52" name="Google Shape;5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0003" y="6844520"/>
            <a:ext cx="429100" cy="81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78" name="Google Shape;278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6400" cy="8231148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3"/>
          <p:cNvSpPr/>
          <p:nvPr/>
        </p:nvSpPr>
        <p:spPr>
          <a:xfrm>
            <a:off x="771644" y="606266"/>
            <a:ext cx="7600712" cy="13780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58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Roboto Medium"/>
              <a:buNone/>
            </a:pPr>
            <a:r>
              <a:rPr b="0" i="0" lang="en-US" sz="4300" u="none" cap="none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Security Frameworks: </a:t>
            </a:r>
            <a:r>
              <a:rPr lang="en-US" sz="43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Why They Matter</a:t>
            </a:r>
            <a:endParaRPr b="0" i="0" sz="4300" u="none" cap="none" strike="noStrike"/>
          </a:p>
        </p:txBody>
      </p:sp>
      <p:sp>
        <p:nvSpPr>
          <p:cNvPr id="280" name="Google Shape;280;p23"/>
          <p:cNvSpPr/>
          <p:nvPr/>
        </p:nvSpPr>
        <p:spPr>
          <a:xfrm>
            <a:off x="1087041" y="2314932"/>
            <a:ext cx="30480" cy="5309949"/>
          </a:xfrm>
          <a:prstGeom prst="roundRect">
            <a:avLst>
              <a:gd fmla="val 303837" name="adj"/>
            </a:avLst>
          </a:prstGeom>
          <a:solidFill>
            <a:srgbClr val="313E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3"/>
          <p:cNvSpPr/>
          <p:nvPr/>
        </p:nvSpPr>
        <p:spPr>
          <a:xfrm>
            <a:off x="1319808" y="2795707"/>
            <a:ext cx="771644" cy="30480"/>
          </a:xfrm>
          <a:prstGeom prst="roundRect">
            <a:avLst>
              <a:gd fmla="val 303837" name="adj"/>
            </a:avLst>
          </a:prstGeom>
          <a:solidFill>
            <a:srgbClr val="313E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23"/>
          <p:cNvSpPr/>
          <p:nvPr/>
        </p:nvSpPr>
        <p:spPr>
          <a:xfrm>
            <a:off x="854273" y="2562939"/>
            <a:ext cx="496014" cy="496014"/>
          </a:xfrm>
          <a:prstGeom prst="roundRect">
            <a:avLst>
              <a:gd fmla="val 18671" name="adj"/>
            </a:avLst>
          </a:prstGeom>
          <a:solidFill>
            <a:srgbClr val="182567"/>
          </a:solidFill>
          <a:ln cap="flat" cmpd="sng" w="9525">
            <a:solidFill>
              <a:srgbClr val="313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23"/>
          <p:cNvSpPr/>
          <p:nvPr/>
        </p:nvSpPr>
        <p:spPr>
          <a:xfrm>
            <a:off x="1008221" y="2645569"/>
            <a:ext cx="188000" cy="3307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600"/>
              <a:buFont typeface="Roboto Medium"/>
              <a:buNone/>
            </a:pPr>
            <a:r>
              <a:rPr b="0" i="0" lang="en-US" sz="260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1</a:t>
            </a:r>
            <a:endParaRPr b="0" i="0" sz="2600" u="none" cap="none" strike="noStrike"/>
          </a:p>
        </p:txBody>
      </p:sp>
      <p:sp>
        <p:nvSpPr>
          <p:cNvPr id="284" name="Google Shape;284;p23"/>
          <p:cNvSpPr/>
          <p:nvPr/>
        </p:nvSpPr>
        <p:spPr>
          <a:xfrm>
            <a:off x="2314932" y="2535317"/>
            <a:ext cx="3809762" cy="3444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581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150"/>
              <a:buFont typeface="Roboto Medium"/>
              <a:buNone/>
            </a:pPr>
            <a:r>
              <a:rPr lang="en-US" sz="215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SOC 2</a:t>
            </a:r>
            <a:endParaRPr b="0" i="0" sz="2150" u="none" cap="none" strike="noStrike"/>
          </a:p>
        </p:txBody>
      </p:sp>
      <p:sp>
        <p:nvSpPr>
          <p:cNvPr id="285" name="Google Shape;285;p23"/>
          <p:cNvSpPr/>
          <p:nvPr/>
        </p:nvSpPr>
        <p:spPr>
          <a:xfrm>
            <a:off x="2314932" y="3012043"/>
            <a:ext cx="6057424" cy="7055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700"/>
              <a:buFont typeface="Roboto"/>
              <a:buNone/>
            </a:pPr>
            <a:r>
              <a:rPr lang="en-US" sz="170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Table steaks for companies to prove baseline security capabilities to their buyers (AICPA), often a non-negotiable</a:t>
            </a:r>
            <a:endParaRPr b="0" i="0" sz="1700" u="none" cap="none" strike="noStrike"/>
          </a:p>
        </p:txBody>
      </p:sp>
      <p:sp>
        <p:nvSpPr>
          <p:cNvPr id="286" name="Google Shape;286;p23"/>
          <p:cNvSpPr/>
          <p:nvPr/>
        </p:nvSpPr>
        <p:spPr>
          <a:xfrm>
            <a:off x="1319808" y="4639151"/>
            <a:ext cx="771644" cy="30480"/>
          </a:xfrm>
          <a:prstGeom prst="roundRect">
            <a:avLst>
              <a:gd fmla="val 303837" name="adj"/>
            </a:avLst>
          </a:prstGeom>
          <a:solidFill>
            <a:srgbClr val="313E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23"/>
          <p:cNvSpPr/>
          <p:nvPr/>
        </p:nvSpPr>
        <p:spPr>
          <a:xfrm>
            <a:off x="854273" y="4406384"/>
            <a:ext cx="496014" cy="496014"/>
          </a:xfrm>
          <a:prstGeom prst="roundRect">
            <a:avLst>
              <a:gd fmla="val 18671" name="adj"/>
            </a:avLst>
          </a:prstGeom>
          <a:solidFill>
            <a:srgbClr val="182567"/>
          </a:solidFill>
          <a:ln cap="flat" cmpd="sng" w="9525">
            <a:solidFill>
              <a:srgbClr val="313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23"/>
          <p:cNvSpPr/>
          <p:nvPr/>
        </p:nvSpPr>
        <p:spPr>
          <a:xfrm>
            <a:off x="1008221" y="4489013"/>
            <a:ext cx="188000" cy="3307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600"/>
              <a:buFont typeface="Roboto Medium"/>
              <a:buNone/>
            </a:pPr>
            <a:r>
              <a:rPr b="0" i="0" lang="en-US" sz="260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2</a:t>
            </a:r>
            <a:endParaRPr b="0" i="0" sz="2600" u="none" cap="none" strike="noStrike"/>
          </a:p>
        </p:txBody>
      </p:sp>
      <p:sp>
        <p:nvSpPr>
          <p:cNvPr id="289" name="Google Shape;289;p23"/>
          <p:cNvSpPr/>
          <p:nvPr/>
        </p:nvSpPr>
        <p:spPr>
          <a:xfrm>
            <a:off x="2314932" y="4378762"/>
            <a:ext cx="2756178" cy="3444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581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150"/>
              <a:buFont typeface="Roboto Medium"/>
              <a:buNone/>
            </a:pPr>
            <a:r>
              <a:rPr b="0" i="0" lang="en-US" sz="215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ISO 27001</a:t>
            </a:r>
            <a:endParaRPr b="0" i="0" sz="2150" u="none" cap="none" strike="noStrike"/>
          </a:p>
        </p:txBody>
      </p:sp>
      <p:sp>
        <p:nvSpPr>
          <p:cNvPr id="290" name="Google Shape;290;p23"/>
          <p:cNvSpPr/>
          <p:nvPr/>
        </p:nvSpPr>
        <p:spPr>
          <a:xfrm>
            <a:off x="2314932" y="4855488"/>
            <a:ext cx="6057424" cy="7055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700"/>
              <a:buFont typeface="Roboto"/>
              <a:buNone/>
            </a:pPr>
            <a:r>
              <a:rPr b="0" i="0" lang="en-US" sz="1700" u="none" cap="none" strike="noStrike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An international standard for information security management systems (ISMS)</a:t>
            </a:r>
            <a:r>
              <a:rPr lang="en-US" sz="170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, widely accepted globally.</a:t>
            </a:r>
            <a:endParaRPr b="0" i="0" sz="1700" u="none" cap="none" strike="noStrike"/>
          </a:p>
        </p:txBody>
      </p:sp>
      <p:sp>
        <p:nvSpPr>
          <p:cNvPr id="291" name="Google Shape;291;p23"/>
          <p:cNvSpPr/>
          <p:nvPr/>
        </p:nvSpPr>
        <p:spPr>
          <a:xfrm>
            <a:off x="1319808" y="6482596"/>
            <a:ext cx="771644" cy="30480"/>
          </a:xfrm>
          <a:prstGeom prst="roundRect">
            <a:avLst>
              <a:gd fmla="val 303837" name="adj"/>
            </a:avLst>
          </a:prstGeom>
          <a:solidFill>
            <a:srgbClr val="313E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23"/>
          <p:cNvSpPr/>
          <p:nvPr/>
        </p:nvSpPr>
        <p:spPr>
          <a:xfrm>
            <a:off x="854273" y="6249829"/>
            <a:ext cx="496014" cy="496014"/>
          </a:xfrm>
          <a:prstGeom prst="roundRect">
            <a:avLst>
              <a:gd fmla="val 18671" name="adj"/>
            </a:avLst>
          </a:prstGeom>
          <a:solidFill>
            <a:srgbClr val="182567"/>
          </a:solidFill>
          <a:ln cap="flat" cmpd="sng" w="9525">
            <a:solidFill>
              <a:srgbClr val="313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23"/>
          <p:cNvSpPr/>
          <p:nvPr/>
        </p:nvSpPr>
        <p:spPr>
          <a:xfrm>
            <a:off x="1008221" y="6332458"/>
            <a:ext cx="188000" cy="3307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600"/>
              <a:buFont typeface="Roboto Medium"/>
              <a:buNone/>
            </a:pPr>
            <a:r>
              <a:rPr b="0" i="0" lang="en-US" sz="260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3</a:t>
            </a:r>
            <a:endParaRPr b="0" i="0" sz="2600" u="none" cap="none" strike="noStrike"/>
          </a:p>
        </p:txBody>
      </p:sp>
      <p:sp>
        <p:nvSpPr>
          <p:cNvPr id="294" name="Google Shape;294;p23"/>
          <p:cNvSpPr/>
          <p:nvPr/>
        </p:nvSpPr>
        <p:spPr>
          <a:xfrm>
            <a:off x="2314932" y="6222206"/>
            <a:ext cx="2756178" cy="3444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581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150"/>
              <a:buFont typeface="Roboto Medium"/>
              <a:buNone/>
            </a:pPr>
            <a:r>
              <a:rPr lang="en-US" sz="215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ISO 42001</a:t>
            </a:r>
            <a:endParaRPr b="0" i="0" sz="2150" u="none" cap="none" strike="noStrike"/>
          </a:p>
        </p:txBody>
      </p:sp>
      <p:sp>
        <p:nvSpPr>
          <p:cNvPr id="295" name="Google Shape;295;p23"/>
          <p:cNvSpPr/>
          <p:nvPr/>
        </p:nvSpPr>
        <p:spPr>
          <a:xfrm>
            <a:off x="2314932" y="6698933"/>
            <a:ext cx="6057424" cy="7055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700"/>
              <a:buFont typeface="Roboto"/>
              <a:buNone/>
            </a:pPr>
            <a:r>
              <a:rPr lang="en-US" sz="170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Brand new</a:t>
            </a:r>
            <a:r>
              <a:rPr b="0" i="0" lang="en-US" sz="1700" u="none" cap="none" strike="noStrike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 security framework</a:t>
            </a:r>
            <a:r>
              <a:rPr lang="en-US" sz="170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 to use artificial intelligence safely and </a:t>
            </a:r>
            <a:r>
              <a:rPr lang="en-US" sz="170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securely, for users and developers.</a:t>
            </a:r>
            <a:endParaRPr b="0" i="0" sz="1700" u="none" cap="none" strike="noStrik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01" name="Google Shape;30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6400" cy="8231147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24"/>
          <p:cNvSpPr/>
          <p:nvPr/>
        </p:nvSpPr>
        <p:spPr>
          <a:xfrm>
            <a:off x="771644" y="606266"/>
            <a:ext cx="7600800" cy="13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58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Roboto Medium"/>
              <a:buNone/>
            </a:pPr>
            <a:r>
              <a:rPr b="0" i="0" lang="en-US" sz="4300" u="none" cap="none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Security Frameworks: </a:t>
            </a:r>
            <a:r>
              <a:rPr lang="en-US" sz="43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00s of them</a:t>
            </a:r>
            <a:endParaRPr b="0" i="0" sz="4300" u="none" cap="none" strike="noStrike"/>
          </a:p>
        </p:txBody>
      </p:sp>
      <p:sp>
        <p:nvSpPr>
          <p:cNvPr id="303" name="Google Shape;303;p24"/>
          <p:cNvSpPr/>
          <p:nvPr/>
        </p:nvSpPr>
        <p:spPr>
          <a:xfrm>
            <a:off x="1087041" y="2314932"/>
            <a:ext cx="30600" cy="5310000"/>
          </a:xfrm>
          <a:prstGeom prst="roundRect">
            <a:avLst>
              <a:gd fmla="val 303837" name="adj"/>
            </a:avLst>
          </a:prstGeom>
          <a:solidFill>
            <a:srgbClr val="313E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24"/>
          <p:cNvSpPr/>
          <p:nvPr/>
        </p:nvSpPr>
        <p:spPr>
          <a:xfrm>
            <a:off x="1319808" y="2795707"/>
            <a:ext cx="771600" cy="30600"/>
          </a:xfrm>
          <a:prstGeom prst="roundRect">
            <a:avLst>
              <a:gd fmla="val 303837" name="adj"/>
            </a:avLst>
          </a:prstGeom>
          <a:solidFill>
            <a:srgbClr val="313E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24"/>
          <p:cNvSpPr/>
          <p:nvPr/>
        </p:nvSpPr>
        <p:spPr>
          <a:xfrm>
            <a:off x="854273" y="2562939"/>
            <a:ext cx="495900" cy="495900"/>
          </a:xfrm>
          <a:prstGeom prst="roundRect">
            <a:avLst>
              <a:gd fmla="val 18671" name="adj"/>
            </a:avLst>
          </a:prstGeom>
          <a:solidFill>
            <a:srgbClr val="182567"/>
          </a:solidFill>
          <a:ln cap="flat" cmpd="sng" w="9525">
            <a:solidFill>
              <a:srgbClr val="313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4"/>
          <p:cNvSpPr/>
          <p:nvPr/>
        </p:nvSpPr>
        <p:spPr>
          <a:xfrm rot="5400000">
            <a:off x="1008221" y="2645569"/>
            <a:ext cx="1881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600"/>
              <a:buFont typeface="Roboto Medium"/>
              <a:buNone/>
            </a:pPr>
            <a:r>
              <a:rPr lang="en-US" sz="26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8</a:t>
            </a:r>
            <a:endParaRPr b="0" i="0" sz="2600" u="none" cap="none" strike="noStrike"/>
          </a:p>
        </p:txBody>
      </p:sp>
      <p:sp>
        <p:nvSpPr>
          <p:cNvPr id="307" name="Google Shape;307;p24"/>
          <p:cNvSpPr/>
          <p:nvPr/>
        </p:nvSpPr>
        <p:spPr>
          <a:xfrm>
            <a:off x="2314932" y="2535317"/>
            <a:ext cx="38097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581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150"/>
              <a:buFont typeface="Roboto Medium"/>
              <a:buNone/>
            </a:pPr>
            <a:r>
              <a:rPr lang="en-US" sz="215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Global</a:t>
            </a:r>
            <a:endParaRPr b="0" i="0" sz="2150" u="none" cap="none" strike="noStrike"/>
          </a:p>
        </p:txBody>
      </p:sp>
      <p:sp>
        <p:nvSpPr>
          <p:cNvPr id="308" name="Google Shape;308;p24"/>
          <p:cNvSpPr/>
          <p:nvPr/>
        </p:nvSpPr>
        <p:spPr>
          <a:xfrm>
            <a:off x="2314932" y="3012043"/>
            <a:ext cx="60573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700"/>
              <a:buFont typeface="Roboto"/>
              <a:buNone/>
            </a:pPr>
            <a:r>
              <a:rPr lang="en-US" sz="170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ISO 27701, ISO 27018, ISO 27017, ISO 22301, ISO 20000, ISO 27001, ISO 42001, CSA STAR, CIS, SOC 1, SOC 2, SOC 3 </a:t>
            </a:r>
            <a:endParaRPr b="0" i="0" sz="1700" u="none" cap="none" strike="noStrike"/>
          </a:p>
        </p:txBody>
      </p:sp>
      <p:sp>
        <p:nvSpPr>
          <p:cNvPr id="309" name="Google Shape;309;p24"/>
          <p:cNvSpPr/>
          <p:nvPr/>
        </p:nvSpPr>
        <p:spPr>
          <a:xfrm>
            <a:off x="1319808" y="4639151"/>
            <a:ext cx="771600" cy="30600"/>
          </a:xfrm>
          <a:prstGeom prst="roundRect">
            <a:avLst>
              <a:gd fmla="val 303837" name="adj"/>
            </a:avLst>
          </a:prstGeom>
          <a:solidFill>
            <a:srgbClr val="313E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24"/>
          <p:cNvSpPr/>
          <p:nvPr/>
        </p:nvSpPr>
        <p:spPr>
          <a:xfrm>
            <a:off x="854273" y="4406384"/>
            <a:ext cx="495900" cy="495900"/>
          </a:xfrm>
          <a:prstGeom prst="roundRect">
            <a:avLst>
              <a:gd fmla="val 18671" name="adj"/>
            </a:avLst>
          </a:prstGeom>
          <a:solidFill>
            <a:srgbClr val="182567"/>
          </a:solidFill>
          <a:ln cap="flat" cmpd="sng" w="9525">
            <a:solidFill>
              <a:srgbClr val="313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24"/>
          <p:cNvSpPr/>
          <p:nvPr/>
        </p:nvSpPr>
        <p:spPr>
          <a:xfrm>
            <a:off x="1008221" y="4489013"/>
            <a:ext cx="1881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600"/>
              <a:buFont typeface="Roboto Medium"/>
              <a:buNone/>
            </a:pPr>
            <a:r>
              <a:rPr lang="en-US" sz="26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…</a:t>
            </a:r>
            <a:endParaRPr b="0" i="0" sz="2600" u="none" cap="none" strike="noStrike"/>
          </a:p>
        </p:txBody>
      </p:sp>
      <p:sp>
        <p:nvSpPr>
          <p:cNvPr id="312" name="Google Shape;312;p24"/>
          <p:cNvSpPr/>
          <p:nvPr/>
        </p:nvSpPr>
        <p:spPr>
          <a:xfrm>
            <a:off x="2314932" y="4378762"/>
            <a:ext cx="27561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581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150"/>
              <a:buFont typeface="Roboto Medium"/>
              <a:buNone/>
            </a:pPr>
            <a:r>
              <a:rPr lang="en-US" sz="215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Gov</a:t>
            </a:r>
            <a:endParaRPr b="0" i="0" sz="2150" u="none" cap="none" strike="noStrike"/>
          </a:p>
        </p:txBody>
      </p:sp>
      <p:sp>
        <p:nvSpPr>
          <p:cNvPr id="313" name="Google Shape;313;p24"/>
          <p:cNvSpPr/>
          <p:nvPr/>
        </p:nvSpPr>
        <p:spPr>
          <a:xfrm>
            <a:off x="2314932" y="4855488"/>
            <a:ext cx="60573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700"/>
              <a:buFont typeface="Roboto"/>
              <a:buNone/>
            </a:pPr>
            <a:r>
              <a:rPr lang="en-US" sz="170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FedRAMP H/M/L, DoD DISA IL 2/4/5, DFARS, EAR, NIST CSF, NIST 800-171, NIST 800-53, ITAR, CJIS, FIPS 140-2</a:t>
            </a:r>
            <a:endParaRPr b="0" i="0" sz="1700" u="none" cap="none" strike="noStrike"/>
          </a:p>
        </p:txBody>
      </p:sp>
      <p:sp>
        <p:nvSpPr>
          <p:cNvPr id="314" name="Google Shape;314;p24"/>
          <p:cNvSpPr/>
          <p:nvPr/>
        </p:nvSpPr>
        <p:spPr>
          <a:xfrm>
            <a:off x="1319808" y="6482596"/>
            <a:ext cx="771600" cy="30600"/>
          </a:xfrm>
          <a:prstGeom prst="roundRect">
            <a:avLst>
              <a:gd fmla="val 303837" name="adj"/>
            </a:avLst>
          </a:prstGeom>
          <a:solidFill>
            <a:srgbClr val="313E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24"/>
          <p:cNvSpPr/>
          <p:nvPr/>
        </p:nvSpPr>
        <p:spPr>
          <a:xfrm>
            <a:off x="854273" y="6249829"/>
            <a:ext cx="495900" cy="495900"/>
          </a:xfrm>
          <a:prstGeom prst="roundRect">
            <a:avLst>
              <a:gd fmla="val 18671" name="adj"/>
            </a:avLst>
          </a:prstGeom>
          <a:solidFill>
            <a:srgbClr val="182567"/>
          </a:solidFill>
          <a:ln cap="flat" cmpd="sng" w="9525">
            <a:solidFill>
              <a:srgbClr val="313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24"/>
          <p:cNvSpPr/>
          <p:nvPr/>
        </p:nvSpPr>
        <p:spPr>
          <a:xfrm>
            <a:off x="1008221" y="6332458"/>
            <a:ext cx="1881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600"/>
              <a:buFont typeface="Roboto Medium"/>
              <a:buNone/>
            </a:pPr>
            <a:r>
              <a:rPr lang="en-US" sz="26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…</a:t>
            </a:r>
            <a:endParaRPr b="0" i="0" sz="2600" u="none" cap="none" strike="noStrike"/>
          </a:p>
        </p:txBody>
      </p:sp>
      <p:sp>
        <p:nvSpPr>
          <p:cNvPr id="317" name="Google Shape;317;p24"/>
          <p:cNvSpPr/>
          <p:nvPr/>
        </p:nvSpPr>
        <p:spPr>
          <a:xfrm>
            <a:off x="2314932" y="6222206"/>
            <a:ext cx="27561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581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150"/>
              <a:buFont typeface="Roboto Medium"/>
              <a:buNone/>
            </a:pPr>
            <a:r>
              <a:rPr lang="en-US" sz="215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Industry</a:t>
            </a:r>
            <a:endParaRPr b="0" i="0" sz="2150" u="none" cap="none" strike="noStrike"/>
          </a:p>
        </p:txBody>
      </p:sp>
      <p:sp>
        <p:nvSpPr>
          <p:cNvPr id="318" name="Google Shape;318;p24"/>
          <p:cNvSpPr/>
          <p:nvPr/>
        </p:nvSpPr>
        <p:spPr>
          <a:xfrm>
            <a:off x="2314932" y="6698933"/>
            <a:ext cx="60573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700"/>
              <a:buFont typeface="Roboto"/>
              <a:buNone/>
            </a:pPr>
            <a:r>
              <a:rPr lang="en-US" sz="170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PCI DSS, HIPAA, HITRUST, SOX, GLBA, FFIEC, FERPA, NERC-CIP </a:t>
            </a:r>
            <a:endParaRPr b="0" i="0" sz="1700" u="none" cap="none" strike="noStrike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5"/>
          <p:cNvSpPr/>
          <p:nvPr/>
        </p:nvSpPr>
        <p:spPr>
          <a:xfrm>
            <a:off x="793790" y="2004060"/>
            <a:ext cx="13042821" cy="14175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50"/>
              <a:buFont typeface="Roboto Medium"/>
              <a:buNone/>
            </a:pPr>
            <a:r>
              <a:rPr b="0" i="0" lang="en-US" sz="4450" u="none" cap="none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AI-powered Security: </a:t>
            </a:r>
            <a:r>
              <a:rPr lang="en-US" sz="445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The Good, The Bad, The Ugly</a:t>
            </a:r>
            <a:endParaRPr b="0" i="0" sz="4450" u="none" cap="none" strike="noStrike"/>
          </a:p>
        </p:txBody>
      </p:sp>
      <p:sp>
        <p:nvSpPr>
          <p:cNvPr id="325" name="Google Shape;325;p25"/>
          <p:cNvSpPr/>
          <p:nvPr/>
        </p:nvSpPr>
        <p:spPr>
          <a:xfrm>
            <a:off x="793790" y="3988594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oboto Medium"/>
              <a:buNone/>
            </a:pPr>
            <a:r>
              <a:rPr lang="en-US" sz="22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The Good</a:t>
            </a:r>
            <a:endParaRPr b="0" i="0" sz="2200" u="none" cap="none" strike="noStrike"/>
          </a:p>
        </p:txBody>
      </p:sp>
      <p:sp>
        <p:nvSpPr>
          <p:cNvPr id="326" name="Google Shape;326;p25"/>
          <p:cNvSpPr/>
          <p:nvPr/>
        </p:nvSpPr>
        <p:spPr>
          <a:xfrm>
            <a:off x="793790" y="4569738"/>
            <a:ext cx="3978116" cy="14516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750"/>
              <a:buFont typeface="Roboto"/>
              <a:buNone/>
            </a:pPr>
            <a:r>
              <a:rPr lang="en-US" sz="17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AI vastly </a:t>
            </a:r>
            <a:r>
              <a:rPr lang="en-US" sz="17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improve</a:t>
            </a:r>
            <a:r>
              <a:rPr lang="en-US" sz="17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 organizations’ ability to identify and respond to </a:t>
            </a:r>
            <a:r>
              <a:rPr lang="en-US" sz="17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vulnerabilities and threats quickly and succinctly. AI can also make managing numerous security compliance frameworks much easier.</a:t>
            </a:r>
            <a:endParaRPr b="0" i="0" sz="1750" u="none" cap="none" strike="noStrike"/>
          </a:p>
        </p:txBody>
      </p:sp>
      <p:sp>
        <p:nvSpPr>
          <p:cNvPr id="327" name="Google Shape;327;p25"/>
          <p:cNvSpPr/>
          <p:nvPr/>
        </p:nvSpPr>
        <p:spPr>
          <a:xfrm>
            <a:off x="5332928" y="3988594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oboto Medium"/>
              <a:buNone/>
            </a:pPr>
            <a:r>
              <a:rPr lang="en-US" sz="22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The Bad</a:t>
            </a:r>
            <a:endParaRPr b="0" i="0" sz="2200" u="none" cap="none" strike="noStrike"/>
          </a:p>
        </p:txBody>
      </p:sp>
      <p:sp>
        <p:nvSpPr>
          <p:cNvPr id="328" name="Google Shape;328;p25"/>
          <p:cNvSpPr/>
          <p:nvPr/>
        </p:nvSpPr>
        <p:spPr>
          <a:xfrm>
            <a:off x="5332928" y="4569738"/>
            <a:ext cx="3978116" cy="14516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750"/>
              <a:buFont typeface="Roboto"/>
              <a:buNone/>
            </a:pPr>
            <a:r>
              <a:rPr lang="en-US" sz="17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On the flip side, AI greatly enhances the ability of threat actors to exploit vulnerabilities quickly. Zero days are likely to become even more common.</a:t>
            </a:r>
            <a:endParaRPr b="0" i="0" sz="1750" u="none" cap="none" strike="noStrike"/>
          </a:p>
        </p:txBody>
      </p:sp>
      <p:sp>
        <p:nvSpPr>
          <p:cNvPr id="329" name="Google Shape;329;p25"/>
          <p:cNvSpPr/>
          <p:nvPr/>
        </p:nvSpPr>
        <p:spPr>
          <a:xfrm>
            <a:off x="9872067" y="3988594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oboto Medium"/>
              <a:buNone/>
            </a:pPr>
            <a:r>
              <a:rPr lang="en-US" sz="22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The Ugly</a:t>
            </a:r>
            <a:endParaRPr b="0" i="0" sz="2200" u="none" cap="none" strike="noStrike"/>
          </a:p>
        </p:txBody>
      </p:sp>
      <p:sp>
        <p:nvSpPr>
          <p:cNvPr id="330" name="Google Shape;330;p25"/>
          <p:cNvSpPr/>
          <p:nvPr/>
        </p:nvSpPr>
        <p:spPr>
          <a:xfrm>
            <a:off x="9872067" y="4569738"/>
            <a:ext cx="3978116" cy="14516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750"/>
              <a:buFont typeface="Roboto"/>
              <a:buNone/>
            </a:pPr>
            <a:r>
              <a:rPr lang="en-US" sz="17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No one really knows just how far AI will go, and what the implications will be for securing organizations and maintaining trust and transparency across our markets. 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6"/>
          <p:cNvSpPr/>
          <p:nvPr/>
        </p:nvSpPr>
        <p:spPr>
          <a:xfrm>
            <a:off x="787956" y="962858"/>
            <a:ext cx="12981600" cy="703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Roboto Medium"/>
              <a:buNone/>
            </a:pPr>
            <a:r>
              <a:rPr b="0" i="0" lang="en-US" sz="4400" u="none" cap="none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Activity: </a:t>
            </a:r>
            <a:r>
              <a:rPr lang="en-US" sz="44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Assess</a:t>
            </a:r>
            <a:r>
              <a:rPr b="0" i="0" lang="en-US" sz="4400" u="none" cap="none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 Your Organization with AI</a:t>
            </a:r>
            <a:endParaRPr b="0" i="0" sz="4400" u="none" cap="none" strike="noStrike"/>
          </a:p>
        </p:txBody>
      </p:sp>
      <p:pic>
        <p:nvPicPr>
          <p:cNvPr descr="preencoded.png" id="337" name="Google Shape;337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87956" y="3640812"/>
            <a:ext cx="3010376" cy="1860471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26"/>
          <p:cNvSpPr/>
          <p:nvPr/>
        </p:nvSpPr>
        <p:spPr>
          <a:xfrm>
            <a:off x="787956" y="5782628"/>
            <a:ext cx="2814300" cy="3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200"/>
              <a:buFont typeface="Roboto Medium"/>
              <a:buNone/>
            </a:pPr>
            <a:r>
              <a:rPr b="0" i="0" lang="en-US" sz="220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LuminoGen</a:t>
            </a:r>
            <a:endParaRPr b="0" i="0" sz="2200" u="none" cap="none" strike="noStrike"/>
          </a:p>
        </p:txBody>
      </p:sp>
      <p:sp>
        <p:nvSpPr>
          <p:cNvPr id="339" name="Google Shape;339;p26"/>
          <p:cNvSpPr/>
          <p:nvPr/>
        </p:nvSpPr>
        <p:spPr>
          <a:xfrm>
            <a:off x="787956" y="6269474"/>
            <a:ext cx="3010500" cy="14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Specializes in developing and deploying smart grid solutions for renewable energy.</a:t>
            </a:r>
            <a:endParaRPr b="0" i="0" sz="1750" u="none" cap="none" strike="noStrike"/>
          </a:p>
        </p:txBody>
      </p:sp>
      <p:pic>
        <p:nvPicPr>
          <p:cNvPr descr="preencoded.png" id="340" name="Google Shape;340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35993" y="3640812"/>
            <a:ext cx="3010376" cy="1860471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6"/>
          <p:cNvSpPr/>
          <p:nvPr/>
        </p:nvSpPr>
        <p:spPr>
          <a:xfrm>
            <a:off x="4135993" y="5782628"/>
            <a:ext cx="2814300" cy="3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200"/>
              <a:buFont typeface="Roboto Medium"/>
              <a:buNone/>
            </a:pPr>
            <a:r>
              <a:rPr b="0" i="0" lang="en-US" sz="220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MediVault</a:t>
            </a:r>
            <a:endParaRPr b="0" i="0" sz="2200" u="none" cap="none" strike="noStrike"/>
          </a:p>
        </p:txBody>
      </p:sp>
      <p:sp>
        <p:nvSpPr>
          <p:cNvPr id="342" name="Google Shape;342;p26"/>
          <p:cNvSpPr/>
          <p:nvPr/>
        </p:nvSpPr>
        <p:spPr>
          <a:xfrm>
            <a:off x="4135993" y="6269474"/>
            <a:ext cx="3010500" cy="14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Specializes in secure data storage, analytics, and digital solutions for healthcare providers.</a:t>
            </a:r>
            <a:endParaRPr b="0" i="0" sz="1750" u="none" cap="none" strike="noStrike"/>
          </a:p>
        </p:txBody>
      </p:sp>
      <p:pic>
        <p:nvPicPr>
          <p:cNvPr descr="preencoded.png" id="343" name="Google Shape;343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84031" y="3640812"/>
            <a:ext cx="3010376" cy="1860471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6"/>
          <p:cNvSpPr/>
          <p:nvPr/>
        </p:nvSpPr>
        <p:spPr>
          <a:xfrm>
            <a:off x="7484031" y="5782628"/>
            <a:ext cx="2814300" cy="3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200"/>
              <a:buFont typeface="Roboto Medium"/>
              <a:buNone/>
            </a:pPr>
            <a:r>
              <a:rPr b="0" i="0" lang="en-US" sz="220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AeroSync</a:t>
            </a:r>
            <a:endParaRPr b="0" i="0" sz="2200" u="none" cap="none" strike="noStrike"/>
          </a:p>
        </p:txBody>
      </p:sp>
      <p:sp>
        <p:nvSpPr>
          <p:cNvPr id="345" name="Google Shape;345;p26"/>
          <p:cNvSpPr/>
          <p:nvPr/>
        </p:nvSpPr>
        <p:spPr>
          <a:xfrm>
            <a:off x="7484031" y="6269474"/>
            <a:ext cx="3010500" cy="14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Designs and develops mission-critical software and avionics systems for the aerospace industry.</a:t>
            </a:r>
            <a:endParaRPr b="0" i="0" sz="1750" u="none" cap="none" strike="noStrike"/>
          </a:p>
        </p:txBody>
      </p:sp>
      <p:pic>
        <p:nvPicPr>
          <p:cNvPr descr="preencoded.png" id="346" name="Google Shape;346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32068" y="3640812"/>
            <a:ext cx="3010376" cy="1860471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26"/>
          <p:cNvSpPr/>
          <p:nvPr/>
        </p:nvSpPr>
        <p:spPr>
          <a:xfrm>
            <a:off x="10832068" y="5782628"/>
            <a:ext cx="2814300" cy="3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200"/>
              <a:buFont typeface="Roboto Medium"/>
              <a:buNone/>
            </a:pPr>
            <a:r>
              <a:rPr b="0" i="0" lang="en-US" sz="220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TerraBloom</a:t>
            </a:r>
            <a:endParaRPr b="0" i="0" sz="2200" u="none" cap="none" strike="noStrike"/>
          </a:p>
        </p:txBody>
      </p:sp>
      <p:sp>
        <p:nvSpPr>
          <p:cNvPr id="348" name="Google Shape;348;p26"/>
          <p:cNvSpPr/>
          <p:nvPr/>
        </p:nvSpPr>
        <p:spPr>
          <a:xfrm>
            <a:off x="10832075" y="6269475"/>
            <a:ext cx="3010500" cy="17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Develops advanced environmental monitoring systems and smart agriculture solutions.</a:t>
            </a:r>
            <a:endParaRPr b="0" i="0" sz="1750" u="none" cap="none" strike="noStrike"/>
          </a:p>
        </p:txBody>
      </p:sp>
      <p:sp>
        <p:nvSpPr>
          <p:cNvPr id="349" name="Google Shape;349;p26"/>
          <p:cNvSpPr/>
          <p:nvPr/>
        </p:nvSpPr>
        <p:spPr>
          <a:xfrm>
            <a:off x="793800" y="1995600"/>
            <a:ext cx="12981600" cy="15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7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Engage in an interactive session to explore practical steps your organization can take to enhance its cybersecurity posture. Each team will assess one of the following four fake companies: </a:t>
            </a:r>
            <a:r>
              <a:rPr b="1" lang="en-US" sz="17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LuminoGen, MediVault, AeroSync, </a:t>
            </a:r>
            <a:r>
              <a:rPr lang="en-US" sz="17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and</a:t>
            </a:r>
            <a:r>
              <a:rPr b="1" lang="en-US" sz="17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 TerraBloom</a:t>
            </a:r>
            <a:r>
              <a:rPr lang="en-US" sz="17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, against the NIST 800-53 r5 framework for control gaps and improvements.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7"/>
          <p:cNvSpPr/>
          <p:nvPr/>
        </p:nvSpPr>
        <p:spPr>
          <a:xfrm>
            <a:off x="793790" y="1577221"/>
            <a:ext cx="62313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50"/>
              <a:buFont typeface="Roboto Medium"/>
              <a:buNone/>
            </a:pPr>
            <a:r>
              <a:rPr b="0" i="0" lang="en-US" sz="4450" u="none" cap="none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Imagine the Possibilities</a:t>
            </a:r>
            <a:endParaRPr b="0" i="0" sz="4450" u="none" cap="none" strike="noStrike"/>
          </a:p>
        </p:txBody>
      </p:sp>
      <p:pic>
        <p:nvPicPr>
          <p:cNvPr descr="preencoded.png" id="356" name="Google Shape;356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3790" y="2739628"/>
            <a:ext cx="3005495" cy="1857494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27"/>
          <p:cNvSpPr/>
          <p:nvPr/>
        </p:nvSpPr>
        <p:spPr>
          <a:xfrm>
            <a:off x="793790" y="4880610"/>
            <a:ext cx="3005400" cy="14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200"/>
              <a:buFont typeface="Roboto Medium"/>
              <a:buNone/>
            </a:pPr>
            <a:r>
              <a:rPr lang="en-US" sz="22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Intake</a:t>
            </a:r>
            <a:r>
              <a:rPr b="0" i="0" lang="en-US" sz="220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 large unstructured data for large </a:t>
            </a:r>
            <a:r>
              <a:rPr lang="en-US" sz="22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multinational</a:t>
            </a:r>
            <a:r>
              <a:rPr b="0" i="0" lang="en-US" sz="220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 companies.</a:t>
            </a:r>
            <a:endParaRPr b="0" i="0" sz="2200" u="none" cap="none" strike="noStrike"/>
          </a:p>
        </p:txBody>
      </p:sp>
      <p:pic>
        <p:nvPicPr>
          <p:cNvPr descr="preencoded.png" id="358" name="Google Shape;358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39446" y="2739628"/>
            <a:ext cx="3005614" cy="1857494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7"/>
          <p:cNvSpPr/>
          <p:nvPr/>
        </p:nvSpPr>
        <p:spPr>
          <a:xfrm>
            <a:off x="4139446" y="4880610"/>
            <a:ext cx="3005700" cy="177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200"/>
              <a:buFont typeface="Roboto Medium"/>
              <a:buNone/>
            </a:pPr>
            <a:r>
              <a:rPr b="0" i="0" lang="en-US" sz="220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Assess multiple complex, industry-leading security frameworks simultaneously.</a:t>
            </a:r>
            <a:endParaRPr b="0" i="0" sz="2200" u="none" cap="none" strike="noStrike"/>
          </a:p>
        </p:txBody>
      </p:sp>
      <p:pic>
        <p:nvPicPr>
          <p:cNvPr descr="preencoded.png" id="360" name="Google Shape;360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85221" y="2739628"/>
            <a:ext cx="3005614" cy="1857494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27"/>
          <p:cNvSpPr/>
          <p:nvPr/>
        </p:nvSpPr>
        <p:spPr>
          <a:xfrm>
            <a:off x="7485221" y="4880610"/>
            <a:ext cx="3005700" cy="14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200"/>
              <a:buFont typeface="Roboto Medium"/>
              <a:buNone/>
            </a:pPr>
            <a:r>
              <a:rPr b="0" i="0" lang="en-US" sz="220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Automatically identify gaps in security against the</a:t>
            </a:r>
            <a:r>
              <a:rPr lang="en-US" sz="22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se</a:t>
            </a:r>
            <a:r>
              <a:rPr b="0" i="0" lang="en-US" sz="220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 frameworks.</a:t>
            </a:r>
            <a:endParaRPr b="0" i="0" sz="2200" u="none" cap="none" strike="noStrike"/>
          </a:p>
        </p:txBody>
      </p:sp>
      <p:pic>
        <p:nvPicPr>
          <p:cNvPr descr="preencoded.png" id="362" name="Google Shape;362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30997" y="2739628"/>
            <a:ext cx="3005614" cy="1857494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7"/>
          <p:cNvSpPr/>
          <p:nvPr/>
        </p:nvSpPr>
        <p:spPr>
          <a:xfrm>
            <a:off x="10830997" y="4880610"/>
            <a:ext cx="3005700" cy="10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200"/>
              <a:buFont typeface="Roboto Medium"/>
              <a:buNone/>
            </a:pPr>
            <a:r>
              <a:rPr b="0" i="0" lang="en-US" sz="220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Generate detailed remediation activities, and plot on a roadmap, in seconds.</a:t>
            </a:r>
            <a:endParaRPr b="0" i="0" sz="2200" u="none" cap="none" strike="noStrike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8"/>
          <p:cNvSpPr/>
          <p:nvPr/>
        </p:nvSpPr>
        <p:spPr>
          <a:xfrm>
            <a:off x="772358" y="606862"/>
            <a:ext cx="101109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58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Roboto Medium"/>
              <a:buNone/>
            </a:pPr>
            <a:r>
              <a:rPr b="0" i="0" lang="en-US" sz="4300" u="none" cap="none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AI-Powered Security Assessment Agents</a:t>
            </a:r>
            <a:endParaRPr b="0" i="0" sz="4300" u="none" cap="none" strike="noStrike"/>
          </a:p>
        </p:txBody>
      </p:sp>
      <p:pic>
        <p:nvPicPr>
          <p:cNvPr descr="preencoded.png" id="370" name="Google Shape;37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2358" y="1737836"/>
            <a:ext cx="3023116" cy="1868329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28"/>
          <p:cNvSpPr/>
          <p:nvPr/>
        </p:nvSpPr>
        <p:spPr>
          <a:xfrm>
            <a:off x="772358" y="3882033"/>
            <a:ext cx="2758800" cy="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581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150"/>
              <a:buFont typeface="Roboto Medium"/>
              <a:buNone/>
            </a:pPr>
            <a:r>
              <a:rPr b="0" i="0" lang="en-US" sz="215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Framework Mapping</a:t>
            </a:r>
            <a:endParaRPr b="0" i="0" sz="2150" u="none" cap="none" strike="noStrike"/>
          </a:p>
        </p:txBody>
      </p:sp>
      <p:sp>
        <p:nvSpPr>
          <p:cNvPr id="372" name="Google Shape;372;p28"/>
          <p:cNvSpPr/>
          <p:nvPr/>
        </p:nvSpPr>
        <p:spPr>
          <a:xfrm>
            <a:off x="772358" y="4359235"/>
            <a:ext cx="30231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700"/>
              <a:buFont typeface="Roboto"/>
              <a:buNone/>
            </a:pPr>
            <a:r>
              <a:rPr b="0" i="0" lang="en-US" sz="1700" u="none" cap="none" strike="noStrike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AI agents link security controls to standards and regulations.</a:t>
            </a:r>
            <a:endParaRPr b="0" i="0" sz="1700" u="none" cap="none" strike="noStrike"/>
          </a:p>
        </p:txBody>
      </p:sp>
      <p:pic>
        <p:nvPicPr>
          <p:cNvPr descr="preencoded.png" id="373" name="Google Shape;373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26468" y="1737836"/>
            <a:ext cx="3023235" cy="1868448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28"/>
          <p:cNvSpPr/>
          <p:nvPr/>
        </p:nvSpPr>
        <p:spPr>
          <a:xfrm>
            <a:off x="4126468" y="3882152"/>
            <a:ext cx="2758800" cy="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581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150"/>
              <a:buFont typeface="Roboto Medium"/>
              <a:buNone/>
            </a:pPr>
            <a:r>
              <a:rPr b="0" i="0" lang="en-US" sz="215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Gap Analysis</a:t>
            </a:r>
            <a:endParaRPr b="0" i="0" sz="2150" u="none" cap="none" strike="noStrike"/>
          </a:p>
        </p:txBody>
      </p:sp>
      <p:sp>
        <p:nvSpPr>
          <p:cNvPr id="375" name="Google Shape;375;p28"/>
          <p:cNvSpPr/>
          <p:nvPr/>
        </p:nvSpPr>
        <p:spPr>
          <a:xfrm>
            <a:off x="4126468" y="4359354"/>
            <a:ext cx="30231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700"/>
              <a:buFont typeface="Roboto"/>
              <a:buNone/>
            </a:pPr>
            <a:r>
              <a:rPr b="0" i="0" lang="en-US" sz="1700" u="none" cap="none" strike="noStrike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Agents identify gaps and vulnerabilities in security.</a:t>
            </a:r>
            <a:endParaRPr b="0" i="0" sz="1700" u="none" cap="none" strike="noStrike"/>
          </a:p>
        </p:txBody>
      </p:sp>
      <p:pic>
        <p:nvPicPr>
          <p:cNvPr descr="preencoded.png" id="376" name="Google Shape;376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480697" y="1737836"/>
            <a:ext cx="3023116" cy="1868329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28"/>
          <p:cNvSpPr/>
          <p:nvPr/>
        </p:nvSpPr>
        <p:spPr>
          <a:xfrm>
            <a:off x="7480697" y="3882033"/>
            <a:ext cx="2758800" cy="34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581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150"/>
              <a:buFont typeface="Roboto Medium"/>
              <a:buNone/>
            </a:pPr>
            <a:r>
              <a:rPr b="0" i="0" lang="en-US" sz="215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Remediation Planning</a:t>
            </a:r>
            <a:endParaRPr b="0" i="0" sz="2150" u="none" cap="none" strike="noStrike"/>
          </a:p>
        </p:txBody>
      </p:sp>
      <p:sp>
        <p:nvSpPr>
          <p:cNvPr id="378" name="Google Shape;378;p28"/>
          <p:cNvSpPr/>
          <p:nvPr/>
        </p:nvSpPr>
        <p:spPr>
          <a:xfrm>
            <a:off x="7480697" y="4359235"/>
            <a:ext cx="30231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700"/>
              <a:buFont typeface="Roboto"/>
              <a:buNone/>
            </a:pPr>
            <a:r>
              <a:rPr b="0" i="0" lang="en-US" sz="1700" u="none" cap="none" strike="noStrike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Agents suggest solutions to fix security issues.</a:t>
            </a:r>
            <a:endParaRPr b="0" i="0" sz="1700" u="none" cap="none" strike="noStrike"/>
          </a:p>
        </p:txBody>
      </p:sp>
      <p:pic>
        <p:nvPicPr>
          <p:cNvPr descr="preencoded.png" id="379" name="Google Shape;379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34807" y="1737836"/>
            <a:ext cx="3023235" cy="1868448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28"/>
          <p:cNvSpPr/>
          <p:nvPr/>
        </p:nvSpPr>
        <p:spPr>
          <a:xfrm>
            <a:off x="10834807" y="3882152"/>
            <a:ext cx="3023100" cy="6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581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150"/>
              <a:buFont typeface="Roboto Medium"/>
              <a:buNone/>
            </a:pPr>
            <a:r>
              <a:rPr b="0" i="0" lang="en-US" sz="215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Continuous Optimization</a:t>
            </a:r>
            <a:endParaRPr b="0" i="0" sz="2150" u="none" cap="none" strike="noStrike"/>
          </a:p>
        </p:txBody>
      </p:sp>
      <p:sp>
        <p:nvSpPr>
          <p:cNvPr id="381" name="Google Shape;381;p28"/>
          <p:cNvSpPr/>
          <p:nvPr/>
        </p:nvSpPr>
        <p:spPr>
          <a:xfrm>
            <a:off x="10834807" y="4704159"/>
            <a:ext cx="30231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700"/>
              <a:buFont typeface="Roboto"/>
              <a:buNone/>
            </a:pPr>
            <a:r>
              <a:rPr b="0" i="0" lang="en-US" sz="1700" u="none" cap="none" strike="noStrike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Agents monitor and adapt to new threats.</a:t>
            </a:r>
            <a:endParaRPr b="0" i="0" sz="1700" u="none" cap="none" strike="noStrike"/>
          </a:p>
        </p:txBody>
      </p:sp>
      <p:sp>
        <p:nvSpPr>
          <p:cNvPr id="382" name="Google Shape;382;p28"/>
          <p:cNvSpPr/>
          <p:nvPr/>
        </p:nvSpPr>
        <p:spPr>
          <a:xfrm>
            <a:off x="772358" y="5658683"/>
            <a:ext cx="13085700" cy="10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700"/>
              <a:buFont typeface="Roboto"/>
              <a:buNone/>
            </a:pPr>
            <a:r>
              <a:rPr b="0" i="0" lang="en-US" sz="1700" u="none" cap="none" strike="noStrike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Illumen's AI-powered security assessment solution deploys a team of specialized "agents" to comprehensively review an organization's security posture against industry-leading frameworks. Each agent brings unique expertise, working together to deliver precise, actionable insights.</a:t>
            </a:r>
            <a:endParaRPr b="0" i="0" sz="1700" u="none" cap="none" strike="noStrike"/>
          </a:p>
        </p:txBody>
      </p:sp>
      <p:sp>
        <p:nvSpPr>
          <p:cNvPr id="383" name="Google Shape;383;p28"/>
          <p:cNvSpPr/>
          <p:nvPr/>
        </p:nvSpPr>
        <p:spPr>
          <a:xfrm>
            <a:off x="772358" y="6966347"/>
            <a:ext cx="13085700" cy="7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700"/>
              <a:buFont typeface="Roboto"/>
              <a:buNone/>
            </a:pPr>
            <a:r>
              <a:rPr b="0" i="0" lang="en-US" sz="1700" u="none" cap="none" strike="noStrike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By leveraging the collective intelligence of specialized AI agents, Illumen delivers a robust, data-driven security assessment that empowers organizations to strengthen their security posture and achieve compliance with confidence.</a:t>
            </a:r>
            <a:endParaRPr b="0" i="0" sz="1700" u="none" cap="none" strike="noStrike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9"/>
          <p:cNvSpPr/>
          <p:nvPr/>
        </p:nvSpPr>
        <p:spPr>
          <a:xfrm>
            <a:off x="793790" y="1577221"/>
            <a:ext cx="62313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50"/>
              <a:buFont typeface="Roboto Medium"/>
              <a:buNone/>
            </a:pPr>
            <a:r>
              <a:rPr lang="en-US" sz="445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Real Life Example</a:t>
            </a:r>
            <a:endParaRPr b="0" i="0" sz="4450" u="none" cap="none" strike="noStrike"/>
          </a:p>
        </p:txBody>
      </p:sp>
      <p:sp>
        <p:nvSpPr>
          <p:cNvPr id="390" name="Google Shape;390;p29"/>
          <p:cNvSpPr txBox="1"/>
          <p:nvPr/>
        </p:nvSpPr>
        <p:spPr>
          <a:xfrm>
            <a:off x="2167700" y="4066850"/>
            <a:ext cx="6656700" cy="18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0" u="sng">
                <a:solidFill>
                  <a:schemeClr val="hlink"/>
                </a:solidFill>
                <a:hlinkClick r:id="rId3"/>
              </a:rPr>
              <a:t>Link</a:t>
            </a:r>
            <a:endParaRPr sz="70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396" name="Google Shape;396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30"/>
          <p:cNvSpPr/>
          <p:nvPr/>
        </p:nvSpPr>
        <p:spPr>
          <a:xfrm>
            <a:off x="793790" y="2201108"/>
            <a:ext cx="7556421" cy="14175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50"/>
              <a:buFont typeface="Roboto Medium"/>
              <a:buNone/>
            </a:pPr>
            <a:r>
              <a:rPr b="0" i="0" lang="en-US" sz="4450" u="none" cap="none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Closing Thoughts and </a:t>
            </a:r>
            <a:r>
              <a:rPr lang="en-US" sz="445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Q&amp;A</a:t>
            </a:r>
            <a:endParaRPr b="0" i="0" sz="4450" u="none" cap="none" strike="noStrike"/>
          </a:p>
        </p:txBody>
      </p:sp>
      <p:sp>
        <p:nvSpPr>
          <p:cNvPr id="398" name="Google Shape;398;p30"/>
          <p:cNvSpPr/>
          <p:nvPr/>
        </p:nvSpPr>
        <p:spPr>
          <a:xfrm>
            <a:off x="793790" y="3958828"/>
            <a:ext cx="7556421" cy="108870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Illumen is committed to empowering organizations with the latest AI-driven security solutions and expert guidance to stay ahead of evolving cyber threats</a:t>
            </a:r>
            <a:r>
              <a:rPr lang="en-US" sz="17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, </a:t>
            </a:r>
            <a:r>
              <a:rPr lang="en-US" sz="17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streamlining</a:t>
            </a:r>
            <a:r>
              <a:rPr lang="en-US" sz="17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 traditional security assessments, and disrupting the traditional (and expensive) compliance assessment process used today 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/>
          <p:nvPr/>
        </p:nvSpPr>
        <p:spPr>
          <a:xfrm>
            <a:off x="793790" y="2004060"/>
            <a:ext cx="13042821" cy="14175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50"/>
              <a:buFont typeface="Roboto Medium"/>
              <a:buNone/>
            </a:pPr>
            <a:r>
              <a:rPr b="0" i="0" lang="en-US" sz="4450" u="none" cap="none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Illumen Overview: Pioneering AI-driven Security &amp; </a:t>
            </a:r>
            <a:r>
              <a:rPr lang="en-US" sz="445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Compliance</a:t>
            </a:r>
            <a:endParaRPr b="0" i="0" sz="4450" u="none" cap="none" strike="noStrike"/>
          </a:p>
        </p:txBody>
      </p:sp>
      <p:sp>
        <p:nvSpPr>
          <p:cNvPr id="59" name="Google Shape;59;p15"/>
          <p:cNvSpPr/>
          <p:nvPr/>
        </p:nvSpPr>
        <p:spPr>
          <a:xfrm>
            <a:off x="793790" y="3988594"/>
            <a:ext cx="31756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oboto Medium"/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Cutting-Edge Technology</a:t>
            </a:r>
            <a:endParaRPr b="0" i="0" sz="2200" u="none" cap="none" strike="noStrike"/>
          </a:p>
        </p:txBody>
      </p:sp>
      <p:sp>
        <p:nvSpPr>
          <p:cNvPr id="60" name="Google Shape;60;p15"/>
          <p:cNvSpPr/>
          <p:nvPr/>
        </p:nvSpPr>
        <p:spPr>
          <a:xfrm>
            <a:off x="793790" y="4569738"/>
            <a:ext cx="3978116" cy="14516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Illumen leverages the power of artificial intelligence and machine learning to deliver unparalleled </a:t>
            </a:r>
            <a:r>
              <a:rPr lang="en-US" sz="17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cyber security assessment results</a:t>
            </a:r>
            <a:r>
              <a:rPr b="0" i="0" lang="en-US" sz="1750" u="none" cap="none" strike="noStrike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b="0" i="0" sz="1750" u="none" cap="none" strike="noStrike"/>
          </a:p>
        </p:txBody>
      </p:sp>
      <p:sp>
        <p:nvSpPr>
          <p:cNvPr id="61" name="Google Shape;61;p15"/>
          <p:cNvSpPr/>
          <p:nvPr/>
        </p:nvSpPr>
        <p:spPr>
          <a:xfrm>
            <a:off x="5332928" y="3988594"/>
            <a:ext cx="3264098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oboto Medium"/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Comprehensive Approach</a:t>
            </a:r>
            <a:endParaRPr b="0" i="0" sz="2200" u="none" cap="none" strike="noStrike"/>
          </a:p>
        </p:txBody>
      </p:sp>
      <p:sp>
        <p:nvSpPr>
          <p:cNvPr id="62" name="Google Shape;62;p15"/>
          <p:cNvSpPr/>
          <p:nvPr/>
        </p:nvSpPr>
        <p:spPr>
          <a:xfrm>
            <a:off x="5332928" y="4569738"/>
            <a:ext cx="3978116" cy="14516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Illumen's solutions address the full spectrum of cybersecurity challenges, from governance and risk management to compliance and </a:t>
            </a:r>
            <a:r>
              <a:rPr lang="en-US" sz="17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cyber security</a:t>
            </a:r>
            <a:r>
              <a:rPr b="0" i="0" lang="en-US" sz="1750" u="none" cap="none" strike="noStrike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b="0" i="0" sz="1750" u="none" cap="none" strike="noStrike"/>
          </a:p>
        </p:txBody>
      </p:sp>
      <p:sp>
        <p:nvSpPr>
          <p:cNvPr id="63" name="Google Shape;63;p15"/>
          <p:cNvSpPr/>
          <p:nvPr/>
        </p:nvSpPr>
        <p:spPr>
          <a:xfrm>
            <a:off x="9872067" y="3988594"/>
            <a:ext cx="2835235" cy="3543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Roboto Medium"/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Trusted Expertise</a:t>
            </a:r>
            <a:endParaRPr b="0" i="0" sz="2200" u="none" cap="none" strike="noStrike"/>
          </a:p>
        </p:txBody>
      </p:sp>
      <p:sp>
        <p:nvSpPr>
          <p:cNvPr id="64" name="Google Shape;64;p15"/>
          <p:cNvSpPr/>
          <p:nvPr/>
        </p:nvSpPr>
        <p:spPr>
          <a:xfrm>
            <a:off x="9872067" y="4569738"/>
            <a:ext cx="3978116" cy="145161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Illumen's team of cybersecurity experts bring deep industry knowledge and a passion for safeguarding organizations in the digital era.</a:t>
            </a:r>
            <a:endParaRPr b="0" i="0" sz="1750" u="none" cap="none" strike="noStrike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70" name="Google Shape;70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6400" cy="8231148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6"/>
          <p:cNvSpPr/>
          <p:nvPr/>
        </p:nvSpPr>
        <p:spPr>
          <a:xfrm>
            <a:off x="771650" y="606275"/>
            <a:ext cx="8372400" cy="13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58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Roboto Medium"/>
              <a:buNone/>
            </a:pPr>
            <a:r>
              <a:rPr b="0" i="0" lang="en-US" sz="4300" u="none" cap="none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Agenda (1 o</a:t>
            </a:r>
            <a:r>
              <a:rPr lang="en-US" sz="43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f 2)</a:t>
            </a:r>
            <a:r>
              <a:rPr b="0" i="0" lang="en-US" sz="4300" u="none" cap="none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: </a:t>
            </a:r>
            <a:endParaRPr b="0" i="0" sz="4300" u="none" cap="none" strike="noStrike"/>
          </a:p>
        </p:txBody>
      </p:sp>
      <p:sp>
        <p:nvSpPr>
          <p:cNvPr id="72" name="Google Shape;72;p16"/>
          <p:cNvSpPr/>
          <p:nvPr/>
        </p:nvSpPr>
        <p:spPr>
          <a:xfrm>
            <a:off x="1087041" y="2314932"/>
            <a:ext cx="30480" cy="5309949"/>
          </a:xfrm>
          <a:prstGeom prst="roundRect">
            <a:avLst>
              <a:gd fmla="val 303837" name="adj"/>
            </a:avLst>
          </a:prstGeom>
          <a:solidFill>
            <a:srgbClr val="313E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6"/>
          <p:cNvSpPr/>
          <p:nvPr/>
        </p:nvSpPr>
        <p:spPr>
          <a:xfrm>
            <a:off x="1319808" y="2795707"/>
            <a:ext cx="771644" cy="30480"/>
          </a:xfrm>
          <a:prstGeom prst="roundRect">
            <a:avLst>
              <a:gd fmla="val 303837" name="adj"/>
            </a:avLst>
          </a:prstGeom>
          <a:solidFill>
            <a:srgbClr val="313E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6"/>
          <p:cNvSpPr/>
          <p:nvPr/>
        </p:nvSpPr>
        <p:spPr>
          <a:xfrm>
            <a:off x="854273" y="2562939"/>
            <a:ext cx="496014" cy="496014"/>
          </a:xfrm>
          <a:prstGeom prst="roundRect">
            <a:avLst>
              <a:gd fmla="val 18671" name="adj"/>
            </a:avLst>
          </a:prstGeom>
          <a:solidFill>
            <a:srgbClr val="182567"/>
          </a:solidFill>
          <a:ln cap="flat" cmpd="sng" w="9525">
            <a:solidFill>
              <a:srgbClr val="313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6"/>
          <p:cNvSpPr/>
          <p:nvPr/>
        </p:nvSpPr>
        <p:spPr>
          <a:xfrm>
            <a:off x="1008221" y="2645569"/>
            <a:ext cx="188000" cy="3307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600"/>
              <a:buFont typeface="Roboto Medium"/>
              <a:buNone/>
            </a:pPr>
            <a:r>
              <a:rPr b="0" i="0" lang="en-US" sz="260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1</a:t>
            </a:r>
            <a:endParaRPr b="0" i="0" sz="2600" u="none" cap="none" strike="noStrike"/>
          </a:p>
        </p:txBody>
      </p:sp>
      <p:sp>
        <p:nvSpPr>
          <p:cNvPr id="76" name="Google Shape;76;p16"/>
          <p:cNvSpPr/>
          <p:nvPr/>
        </p:nvSpPr>
        <p:spPr>
          <a:xfrm>
            <a:off x="2314932" y="2535317"/>
            <a:ext cx="3108008" cy="3444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581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150"/>
              <a:buFont typeface="Roboto Medium"/>
              <a:buNone/>
            </a:pPr>
            <a:r>
              <a:rPr b="0" i="0" lang="en-US" sz="215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Cybersecurity Landscape</a:t>
            </a:r>
            <a:endParaRPr b="0" i="0" sz="2150" u="none" cap="none" strike="noStrike"/>
          </a:p>
        </p:txBody>
      </p:sp>
      <p:sp>
        <p:nvSpPr>
          <p:cNvPr id="77" name="Google Shape;77;p16"/>
          <p:cNvSpPr/>
          <p:nvPr/>
        </p:nvSpPr>
        <p:spPr>
          <a:xfrm>
            <a:off x="2314932" y="3012043"/>
            <a:ext cx="6057424" cy="7055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700"/>
              <a:buFont typeface="Roboto"/>
              <a:buNone/>
            </a:pPr>
            <a:r>
              <a:rPr b="0" i="0" lang="en-US" sz="1700" u="none" cap="none" strike="noStrike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Delving into the cyber sec</a:t>
            </a:r>
            <a:r>
              <a:rPr lang="en-US" sz="170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urity domains, and </a:t>
            </a:r>
            <a:r>
              <a:rPr b="0" i="0" lang="en-US" sz="1700" u="none" cap="none" strike="noStrike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evolving threats and challenges organizations face in the digital age.</a:t>
            </a:r>
            <a:endParaRPr b="0" i="0" sz="1700" u="none" cap="none" strike="noStrike"/>
          </a:p>
        </p:txBody>
      </p:sp>
      <p:sp>
        <p:nvSpPr>
          <p:cNvPr id="78" name="Google Shape;78;p16"/>
          <p:cNvSpPr/>
          <p:nvPr/>
        </p:nvSpPr>
        <p:spPr>
          <a:xfrm>
            <a:off x="1319808" y="4639151"/>
            <a:ext cx="771644" cy="30480"/>
          </a:xfrm>
          <a:prstGeom prst="roundRect">
            <a:avLst>
              <a:gd fmla="val 303837" name="adj"/>
            </a:avLst>
          </a:prstGeom>
          <a:solidFill>
            <a:srgbClr val="313E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16"/>
          <p:cNvSpPr/>
          <p:nvPr/>
        </p:nvSpPr>
        <p:spPr>
          <a:xfrm>
            <a:off x="854273" y="4406384"/>
            <a:ext cx="496014" cy="496014"/>
          </a:xfrm>
          <a:prstGeom prst="roundRect">
            <a:avLst>
              <a:gd fmla="val 18671" name="adj"/>
            </a:avLst>
          </a:prstGeom>
          <a:solidFill>
            <a:srgbClr val="182567"/>
          </a:solidFill>
          <a:ln cap="flat" cmpd="sng" w="9525">
            <a:solidFill>
              <a:srgbClr val="313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6"/>
          <p:cNvSpPr/>
          <p:nvPr/>
        </p:nvSpPr>
        <p:spPr>
          <a:xfrm>
            <a:off x="1008221" y="4489013"/>
            <a:ext cx="188000" cy="3307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600"/>
              <a:buFont typeface="Roboto Medium"/>
              <a:buNone/>
            </a:pPr>
            <a:r>
              <a:rPr b="0" i="0" lang="en-US" sz="260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2</a:t>
            </a:r>
            <a:endParaRPr b="0" i="0" sz="2600" u="none" cap="none" strike="noStrike"/>
          </a:p>
        </p:txBody>
      </p:sp>
      <p:sp>
        <p:nvSpPr>
          <p:cNvPr id="81" name="Google Shape;81;p16"/>
          <p:cNvSpPr/>
          <p:nvPr/>
        </p:nvSpPr>
        <p:spPr>
          <a:xfrm>
            <a:off x="2314932" y="4378762"/>
            <a:ext cx="4248864" cy="3444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581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150"/>
              <a:buFont typeface="Roboto Medium"/>
              <a:buNone/>
            </a:pPr>
            <a:r>
              <a:rPr b="0" i="0" lang="en-US" sz="215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Governance, Risk, and Compliance</a:t>
            </a:r>
            <a:endParaRPr b="0" i="0" sz="2150" u="none" cap="none" strike="noStrike"/>
          </a:p>
        </p:txBody>
      </p:sp>
      <p:sp>
        <p:nvSpPr>
          <p:cNvPr id="82" name="Google Shape;82;p16"/>
          <p:cNvSpPr/>
          <p:nvPr/>
        </p:nvSpPr>
        <p:spPr>
          <a:xfrm>
            <a:off x="2314932" y="4855488"/>
            <a:ext cx="6057424" cy="7055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700"/>
              <a:buFont typeface="Roboto"/>
              <a:buNone/>
            </a:pPr>
            <a:r>
              <a:rPr b="0" i="0" lang="en-US" sz="1700" u="none" cap="none" strike="noStrike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Exploring a holistic approach to managing security, risk, and compliance requirements.</a:t>
            </a:r>
            <a:endParaRPr b="0" i="0" sz="1700" u="none" cap="none" strike="noStrike"/>
          </a:p>
        </p:txBody>
      </p:sp>
      <p:sp>
        <p:nvSpPr>
          <p:cNvPr id="83" name="Google Shape;83;p16"/>
          <p:cNvSpPr/>
          <p:nvPr/>
        </p:nvSpPr>
        <p:spPr>
          <a:xfrm>
            <a:off x="1319808" y="6482596"/>
            <a:ext cx="771644" cy="30480"/>
          </a:xfrm>
          <a:prstGeom prst="roundRect">
            <a:avLst>
              <a:gd fmla="val 303837" name="adj"/>
            </a:avLst>
          </a:prstGeom>
          <a:solidFill>
            <a:srgbClr val="313E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6"/>
          <p:cNvSpPr/>
          <p:nvPr/>
        </p:nvSpPr>
        <p:spPr>
          <a:xfrm>
            <a:off x="854273" y="6249829"/>
            <a:ext cx="496014" cy="496014"/>
          </a:xfrm>
          <a:prstGeom prst="roundRect">
            <a:avLst>
              <a:gd fmla="val 18671" name="adj"/>
            </a:avLst>
          </a:prstGeom>
          <a:solidFill>
            <a:srgbClr val="182567"/>
          </a:solidFill>
          <a:ln cap="flat" cmpd="sng" w="9525">
            <a:solidFill>
              <a:srgbClr val="313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6"/>
          <p:cNvSpPr/>
          <p:nvPr/>
        </p:nvSpPr>
        <p:spPr>
          <a:xfrm>
            <a:off x="1008221" y="6332458"/>
            <a:ext cx="188000" cy="33075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600"/>
              <a:buFont typeface="Roboto Medium"/>
              <a:buNone/>
            </a:pPr>
            <a:r>
              <a:rPr b="0" i="0" lang="en-US" sz="260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3</a:t>
            </a:r>
            <a:endParaRPr b="0" i="0" sz="2600" u="none" cap="none" strike="noStrike"/>
          </a:p>
        </p:txBody>
      </p:sp>
      <p:sp>
        <p:nvSpPr>
          <p:cNvPr id="86" name="Google Shape;86;p16"/>
          <p:cNvSpPr/>
          <p:nvPr/>
        </p:nvSpPr>
        <p:spPr>
          <a:xfrm>
            <a:off x="2314932" y="6222206"/>
            <a:ext cx="2756178" cy="34444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581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150"/>
              <a:buFont typeface="Roboto Medium"/>
              <a:buNone/>
            </a:pPr>
            <a:r>
              <a:rPr b="0" i="0" lang="en-US" sz="215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Security Frameworks</a:t>
            </a:r>
            <a:endParaRPr b="0" i="0" sz="2150" u="none" cap="none" strike="noStrike"/>
          </a:p>
        </p:txBody>
      </p:sp>
      <p:sp>
        <p:nvSpPr>
          <p:cNvPr id="87" name="Google Shape;87;p16"/>
          <p:cNvSpPr/>
          <p:nvPr/>
        </p:nvSpPr>
        <p:spPr>
          <a:xfrm>
            <a:off x="2314932" y="6698933"/>
            <a:ext cx="6057424" cy="7055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700"/>
              <a:buFont typeface="Roboto"/>
              <a:buNone/>
            </a:pPr>
            <a:r>
              <a:rPr b="0" i="0" lang="en-US" sz="1700" u="none" cap="none" strike="noStrike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Navigating the complex landscape of security standards and best practices</a:t>
            </a:r>
            <a:r>
              <a:rPr lang="en-US" sz="170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, and why they matter</a:t>
            </a:r>
            <a:endParaRPr b="0" i="0" sz="1700" u="none" cap="none" strike="noStrike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93" name="Google Shape;9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6400" cy="8231147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/>
          <p:nvPr/>
        </p:nvSpPr>
        <p:spPr>
          <a:xfrm>
            <a:off x="1087041" y="2314932"/>
            <a:ext cx="30600" cy="5310000"/>
          </a:xfrm>
          <a:prstGeom prst="roundRect">
            <a:avLst>
              <a:gd fmla="val 303837" name="adj"/>
            </a:avLst>
          </a:prstGeom>
          <a:solidFill>
            <a:srgbClr val="313E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7"/>
          <p:cNvSpPr/>
          <p:nvPr/>
        </p:nvSpPr>
        <p:spPr>
          <a:xfrm>
            <a:off x="1319808" y="2795707"/>
            <a:ext cx="771600" cy="30600"/>
          </a:xfrm>
          <a:prstGeom prst="roundRect">
            <a:avLst>
              <a:gd fmla="val 303837" name="adj"/>
            </a:avLst>
          </a:prstGeom>
          <a:solidFill>
            <a:srgbClr val="313E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7"/>
          <p:cNvSpPr/>
          <p:nvPr/>
        </p:nvSpPr>
        <p:spPr>
          <a:xfrm>
            <a:off x="854273" y="2562939"/>
            <a:ext cx="495900" cy="495900"/>
          </a:xfrm>
          <a:prstGeom prst="roundRect">
            <a:avLst>
              <a:gd fmla="val 18671" name="adj"/>
            </a:avLst>
          </a:prstGeom>
          <a:solidFill>
            <a:srgbClr val="182567"/>
          </a:solidFill>
          <a:ln cap="flat" cmpd="sng" w="9525">
            <a:solidFill>
              <a:srgbClr val="313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7"/>
          <p:cNvSpPr/>
          <p:nvPr/>
        </p:nvSpPr>
        <p:spPr>
          <a:xfrm>
            <a:off x="1008221" y="2645569"/>
            <a:ext cx="1881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600"/>
              <a:buFont typeface="Roboto Medium"/>
              <a:buNone/>
            </a:pPr>
            <a:r>
              <a:rPr lang="en-US" sz="26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4</a:t>
            </a:r>
            <a:endParaRPr b="0" i="0" sz="2600" u="none" cap="none" strike="noStrike"/>
          </a:p>
        </p:txBody>
      </p:sp>
      <p:sp>
        <p:nvSpPr>
          <p:cNvPr id="98" name="Google Shape;98;p17"/>
          <p:cNvSpPr/>
          <p:nvPr/>
        </p:nvSpPr>
        <p:spPr>
          <a:xfrm>
            <a:off x="2314932" y="2535317"/>
            <a:ext cx="31080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581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150"/>
              <a:buFont typeface="Roboto Medium"/>
              <a:buNone/>
            </a:pPr>
            <a:r>
              <a:rPr lang="en-US" sz="215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Artificial Intelligence</a:t>
            </a:r>
            <a:endParaRPr b="0" i="0" sz="2150" u="none" cap="none" strike="noStrike"/>
          </a:p>
        </p:txBody>
      </p:sp>
      <p:sp>
        <p:nvSpPr>
          <p:cNvPr id="99" name="Google Shape;99;p17"/>
          <p:cNvSpPr/>
          <p:nvPr/>
        </p:nvSpPr>
        <p:spPr>
          <a:xfrm>
            <a:off x="2314932" y="3012043"/>
            <a:ext cx="60573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700"/>
              <a:buFont typeface="Roboto"/>
              <a:buNone/>
            </a:pPr>
            <a:r>
              <a:rPr lang="en-US" sz="170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How does AI impact security: the good, the bad, and the ugly.</a:t>
            </a:r>
            <a:endParaRPr b="0" i="0" sz="1700" u="none" cap="none" strike="noStrike"/>
          </a:p>
        </p:txBody>
      </p:sp>
      <p:sp>
        <p:nvSpPr>
          <p:cNvPr id="100" name="Google Shape;100;p17"/>
          <p:cNvSpPr/>
          <p:nvPr/>
        </p:nvSpPr>
        <p:spPr>
          <a:xfrm>
            <a:off x="1319808" y="4639151"/>
            <a:ext cx="771600" cy="30600"/>
          </a:xfrm>
          <a:prstGeom prst="roundRect">
            <a:avLst>
              <a:gd fmla="val 303837" name="adj"/>
            </a:avLst>
          </a:prstGeom>
          <a:solidFill>
            <a:srgbClr val="313E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17"/>
          <p:cNvSpPr/>
          <p:nvPr/>
        </p:nvSpPr>
        <p:spPr>
          <a:xfrm>
            <a:off x="854273" y="4406384"/>
            <a:ext cx="495900" cy="495900"/>
          </a:xfrm>
          <a:prstGeom prst="roundRect">
            <a:avLst>
              <a:gd fmla="val 18671" name="adj"/>
            </a:avLst>
          </a:prstGeom>
          <a:solidFill>
            <a:srgbClr val="182567"/>
          </a:solidFill>
          <a:ln cap="flat" cmpd="sng" w="9525">
            <a:solidFill>
              <a:srgbClr val="313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7"/>
          <p:cNvSpPr/>
          <p:nvPr/>
        </p:nvSpPr>
        <p:spPr>
          <a:xfrm>
            <a:off x="1008221" y="4489013"/>
            <a:ext cx="1881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600"/>
              <a:buFont typeface="Roboto Medium"/>
              <a:buNone/>
            </a:pPr>
            <a:r>
              <a:rPr lang="en-US" sz="26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5</a:t>
            </a:r>
            <a:endParaRPr b="0" i="0" sz="2600" u="none" cap="none" strike="noStrike"/>
          </a:p>
        </p:txBody>
      </p:sp>
      <p:sp>
        <p:nvSpPr>
          <p:cNvPr id="103" name="Google Shape;103;p17"/>
          <p:cNvSpPr/>
          <p:nvPr/>
        </p:nvSpPr>
        <p:spPr>
          <a:xfrm>
            <a:off x="2314932" y="4378762"/>
            <a:ext cx="42489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581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150"/>
              <a:buFont typeface="Roboto Medium"/>
              <a:buNone/>
            </a:pPr>
            <a:r>
              <a:rPr lang="en-US" sz="215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Interactive Activity</a:t>
            </a:r>
            <a:endParaRPr b="0" i="0" sz="2150" u="none" cap="none" strike="noStrike"/>
          </a:p>
        </p:txBody>
      </p:sp>
      <p:sp>
        <p:nvSpPr>
          <p:cNvPr id="104" name="Google Shape;104;p17"/>
          <p:cNvSpPr/>
          <p:nvPr/>
        </p:nvSpPr>
        <p:spPr>
          <a:xfrm>
            <a:off x="2314932" y="4855488"/>
            <a:ext cx="60573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700"/>
              <a:buFont typeface="Roboto"/>
              <a:buNone/>
            </a:pPr>
            <a:r>
              <a:rPr lang="en-US" sz="170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Let’s get your hands on an AI use-case we are using in the field today.</a:t>
            </a:r>
            <a:endParaRPr b="0" i="0" sz="1700" u="none" cap="none" strike="noStrike"/>
          </a:p>
        </p:txBody>
      </p:sp>
      <p:sp>
        <p:nvSpPr>
          <p:cNvPr id="105" name="Google Shape;105;p17"/>
          <p:cNvSpPr/>
          <p:nvPr/>
        </p:nvSpPr>
        <p:spPr>
          <a:xfrm>
            <a:off x="1319808" y="6482596"/>
            <a:ext cx="771600" cy="30600"/>
          </a:xfrm>
          <a:prstGeom prst="roundRect">
            <a:avLst>
              <a:gd fmla="val 303837" name="adj"/>
            </a:avLst>
          </a:prstGeom>
          <a:solidFill>
            <a:srgbClr val="313E8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7"/>
          <p:cNvSpPr/>
          <p:nvPr/>
        </p:nvSpPr>
        <p:spPr>
          <a:xfrm>
            <a:off x="854273" y="6249829"/>
            <a:ext cx="495900" cy="495900"/>
          </a:xfrm>
          <a:prstGeom prst="roundRect">
            <a:avLst>
              <a:gd fmla="val 18671" name="adj"/>
            </a:avLst>
          </a:prstGeom>
          <a:solidFill>
            <a:srgbClr val="182567"/>
          </a:solidFill>
          <a:ln cap="flat" cmpd="sng" w="9525">
            <a:solidFill>
              <a:srgbClr val="313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7"/>
          <p:cNvSpPr/>
          <p:nvPr/>
        </p:nvSpPr>
        <p:spPr>
          <a:xfrm>
            <a:off x="1008221" y="6332458"/>
            <a:ext cx="1881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600"/>
              <a:buFont typeface="Roboto Medium"/>
              <a:buNone/>
            </a:pPr>
            <a:r>
              <a:rPr lang="en-US" sz="26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6</a:t>
            </a:r>
            <a:endParaRPr b="0" i="0" sz="2600" u="none" cap="none" strike="noStrike"/>
          </a:p>
        </p:txBody>
      </p:sp>
      <p:sp>
        <p:nvSpPr>
          <p:cNvPr id="108" name="Google Shape;108;p17"/>
          <p:cNvSpPr/>
          <p:nvPr/>
        </p:nvSpPr>
        <p:spPr>
          <a:xfrm>
            <a:off x="2314932" y="6222206"/>
            <a:ext cx="2756100" cy="3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581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150"/>
              <a:buFont typeface="Roboto Medium"/>
              <a:buNone/>
            </a:pPr>
            <a:r>
              <a:rPr lang="en-US" sz="215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Wrap-up</a:t>
            </a:r>
            <a:endParaRPr b="0" i="0" sz="2150" u="none" cap="none" strike="noStrike"/>
          </a:p>
        </p:txBody>
      </p:sp>
      <p:sp>
        <p:nvSpPr>
          <p:cNvPr id="109" name="Google Shape;109;p17"/>
          <p:cNvSpPr/>
          <p:nvPr/>
        </p:nvSpPr>
        <p:spPr>
          <a:xfrm>
            <a:off x="2314932" y="6698933"/>
            <a:ext cx="60573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1764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700"/>
              <a:buFont typeface="Roboto"/>
              <a:buNone/>
            </a:pPr>
            <a:r>
              <a:rPr lang="en-US" sz="170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Recap and Q&amp;A</a:t>
            </a:r>
            <a:r>
              <a:rPr b="0" i="0" lang="en-US" sz="1700" u="none" cap="none" strike="noStrike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b="0" i="0" sz="1700" u="none" cap="none" strike="noStrike"/>
          </a:p>
        </p:txBody>
      </p:sp>
      <p:sp>
        <p:nvSpPr>
          <p:cNvPr id="110" name="Google Shape;110;p17"/>
          <p:cNvSpPr/>
          <p:nvPr/>
        </p:nvSpPr>
        <p:spPr>
          <a:xfrm>
            <a:off x="771650" y="606275"/>
            <a:ext cx="8372400" cy="13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58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300"/>
              <a:buFont typeface="Roboto Medium"/>
              <a:buNone/>
            </a:pPr>
            <a:r>
              <a:rPr b="0" i="0" lang="en-US" sz="4300" u="none" cap="none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Agenda (2 of 2): </a:t>
            </a:r>
            <a:endParaRPr b="0" i="0" sz="4300" u="none" cap="none" strike="noStrike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/>
          <p:nvPr/>
        </p:nvSpPr>
        <p:spPr>
          <a:xfrm>
            <a:off x="467428" y="180625"/>
            <a:ext cx="7556400" cy="7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471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50"/>
              <a:buFont typeface="Roboto Medium"/>
              <a:buNone/>
            </a:pPr>
            <a:r>
              <a:rPr lang="en-US" sz="43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The     Team</a:t>
            </a:r>
            <a:endParaRPr sz="4300">
              <a:solidFill>
                <a:srgbClr val="FFFFFF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117" name="Google Shape;117;p18"/>
          <p:cNvSpPr/>
          <p:nvPr/>
        </p:nvSpPr>
        <p:spPr>
          <a:xfrm>
            <a:off x="3918000" y="1077149"/>
            <a:ext cx="3664800" cy="2410800"/>
          </a:xfrm>
          <a:prstGeom prst="roundRect">
            <a:avLst>
              <a:gd fmla="val 4652" name="adj"/>
            </a:avLst>
          </a:prstGeom>
          <a:solidFill>
            <a:srgbClr val="182567"/>
          </a:solidFill>
          <a:ln cap="flat" cmpd="sng" w="9525">
            <a:solidFill>
              <a:srgbClr val="313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8"/>
          <p:cNvSpPr/>
          <p:nvPr/>
        </p:nvSpPr>
        <p:spPr>
          <a:xfrm>
            <a:off x="4152424" y="1235393"/>
            <a:ext cx="28353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200"/>
              <a:buFont typeface="Roboto Medium"/>
              <a:buNone/>
            </a:pPr>
            <a:r>
              <a:rPr lang="en-US" sz="22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Samuel Bradley</a:t>
            </a:r>
            <a:endParaRPr b="0" i="0" sz="2200" u="none" cap="none" strike="noStrike"/>
          </a:p>
        </p:txBody>
      </p:sp>
      <p:sp>
        <p:nvSpPr>
          <p:cNvPr id="119" name="Google Shape;119;p18"/>
          <p:cNvSpPr/>
          <p:nvPr/>
        </p:nvSpPr>
        <p:spPr>
          <a:xfrm>
            <a:off x="4152425" y="1725795"/>
            <a:ext cx="3195900" cy="16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750"/>
              <a:buFont typeface="Roboto"/>
              <a:buNone/>
            </a:pPr>
            <a:r>
              <a:rPr b="0" i="0" lang="en-US" sz="1750" u="none" cap="none" strike="noStrike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Chief </a:t>
            </a:r>
            <a:r>
              <a:rPr lang="en-US" sz="17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Executive</a:t>
            </a:r>
            <a:r>
              <a:rPr b="0" i="0" lang="en-US" sz="1750" u="none" cap="none" strike="noStrike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 Officer</a:t>
            </a:r>
            <a:r>
              <a:rPr lang="en-US" sz="17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 &amp; Co-Founder,</a:t>
            </a:r>
            <a:r>
              <a:rPr b="0" i="0" lang="en-US" sz="1750" u="none" cap="none" strike="noStrike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 with over 1</a:t>
            </a:r>
            <a:r>
              <a:rPr lang="en-US" sz="17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7</a:t>
            </a:r>
            <a:r>
              <a:rPr b="0" i="0" lang="en-US" sz="1750" u="none" cap="none" strike="noStrike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 years of experience in enterprise security solutions.</a:t>
            </a:r>
            <a:endParaRPr b="0" i="0" sz="1750" u="none" cap="none" strike="noStrike"/>
          </a:p>
        </p:txBody>
      </p:sp>
      <p:sp>
        <p:nvSpPr>
          <p:cNvPr id="120" name="Google Shape;120;p18"/>
          <p:cNvSpPr/>
          <p:nvPr/>
        </p:nvSpPr>
        <p:spPr>
          <a:xfrm>
            <a:off x="10476675" y="1077149"/>
            <a:ext cx="3664800" cy="2410800"/>
          </a:xfrm>
          <a:prstGeom prst="roundRect">
            <a:avLst>
              <a:gd fmla="val 4652" name="adj"/>
            </a:avLst>
          </a:prstGeom>
          <a:solidFill>
            <a:srgbClr val="182567"/>
          </a:solidFill>
          <a:ln cap="flat" cmpd="sng" w="9525">
            <a:solidFill>
              <a:srgbClr val="313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8"/>
          <p:cNvSpPr/>
          <p:nvPr/>
        </p:nvSpPr>
        <p:spPr>
          <a:xfrm>
            <a:off x="10711101" y="1235393"/>
            <a:ext cx="28353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200"/>
              <a:buFont typeface="Roboto Medium"/>
              <a:buNone/>
            </a:pPr>
            <a:r>
              <a:rPr lang="en-US" sz="22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Joshua Paulson</a:t>
            </a:r>
            <a:endParaRPr b="0" i="0" sz="2200" u="none" cap="none" strike="noStrike"/>
          </a:p>
        </p:txBody>
      </p:sp>
      <p:sp>
        <p:nvSpPr>
          <p:cNvPr id="122" name="Google Shape;122;p18"/>
          <p:cNvSpPr/>
          <p:nvPr/>
        </p:nvSpPr>
        <p:spPr>
          <a:xfrm>
            <a:off x="10711101" y="1725811"/>
            <a:ext cx="3195900" cy="10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2857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750"/>
              <a:buFont typeface="Roboto"/>
              <a:buNone/>
            </a:pPr>
            <a:r>
              <a:rPr lang="en-US" sz="17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Chief Technology Officer &amp; Co-Founder,</a:t>
            </a:r>
            <a:r>
              <a:rPr b="0" i="0" lang="en-US" sz="1750" u="none" cap="none" strike="noStrike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 leveraging AI and machine learning to enhance </a:t>
            </a:r>
            <a:r>
              <a:rPr lang="en-US" sz="17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cyber security assessments</a:t>
            </a:r>
            <a:r>
              <a:rPr b="0" i="0" lang="en-US" sz="1750" u="none" cap="none" strike="noStrike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b="0" i="0" sz="1750" u="none" cap="none" strike="noStrike"/>
          </a:p>
        </p:txBody>
      </p:sp>
      <p:sp>
        <p:nvSpPr>
          <p:cNvPr id="123" name="Google Shape;123;p18"/>
          <p:cNvSpPr/>
          <p:nvPr/>
        </p:nvSpPr>
        <p:spPr>
          <a:xfrm>
            <a:off x="3918000" y="3732975"/>
            <a:ext cx="3664800" cy="3986100"/>
          </a:xfrm>
          <a:prstGeom prst="roundRect">
            <a:avLst>
              <a:gd fmla="val 3952" name="adj"/>
            </a:avLst>
          </a:prstGeom>
          <a:solidFill>
            <a:srgbClr val="182567"/>
          </a:solidFill>
          <a:ln cap="flat" cmpd="sng" w="9525">
            <a:solidFill>
              <a:srgbClr val="313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8"/>
          <p:cNvSpPr/>
          <p:nvPr/>
        </p:nvSpPr>
        <p:spPr>
          <a:xfrm>
            <a:off x="10476675" y="3732975"/>
            <a:ext cx="3664800" cy="3986100"/>
          </a:xfrm>
          <a:prstGeom prst="roundRect">
            <a:avLst>
              <a:gd fmla="val 3952" name="adj"/>
            </a:avLst>
          </a:prstGeom>
          <a:solidFill>
            <a:srgbClr val="182567"/>
          </a:solidFill>
          <a:ln cap="flat" cmpd="sng" w="9525">
            <a:solidFill>
              <a:srgbClr val="313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5" name="Google Shape;125;p18"/>
          <p:cNvPicPr preferRelativeResize="0"/>
          <p:nvPr/>
        </p:nvPicPr>
        <p:blipFill rotWithShape="1">
          <a:blip r:embed="rId3">
            <a:alphaModFix/>
          </a:blip>
          <a:srcRect b="30724" l="0" r="0" t="32536"/>
          <a:stretch/>
        </p:blipFill>
        <p:spPr>
          <a:xfrm>
            <a:off x="5801700" y="3863473"/>
            <a:ext cx="1678023" cy="3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8"/>
          <p:cNvPicPr preferRelativeResize="0"/>
          <p:nvPr/>
        </p:nvPicPr>
        <p:blipFill rotWithShape="1">
          <a:blip r:embed="rId3">
            <a:alphaModFix/>
          </a:blip>
          <a:srcRect b="30724" l="0" r="0" t="32536"/>
          <a:stretch/>
        </p:blipFill>
        <p:spPr>
          <a:xfrm>
            <a:off x="12354900" y="3863473"/>
            <a:ext cx="1678023" cy="35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24100" y="4292473"/>
            <a:ext cx="933400" cy="23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4100" y="5208932"/>
            <a:ext cx="1186028" cy="291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33325" y="4217775"/>
            <a:ext cx="566873" cy="4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77900" y="4630875"/>
            <a:ext cx="612396" cy="46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77955" y="4722872"/>
            <a:ext cx="937674" cy="388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2359769" y="4273072"/>
            <a:ext cx="963434" cy="46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8"/>
          <p:cNvSpPr/>
          <p:nvPr/>
        </p:nvSpPr>
        <p:spPr>
          <a:xfrm>
            <a:off x="4152425" y="3902400"/>
            <a:ext cx="16779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200"/>
              <a:buFont typeface="Roboto Medium"/>
              <a:buNone/>
            </a:pPr>
            <a:r>
              <a:rPr lang="en-US" sz="22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Experience</a:t>
            </a:r>
            <a:endParaRPr b="0" i="0" sz="2200" u="none" cap="none" strike="noStrike"/>
          </a:p>
        </p:txBody>
      </p:sp>
      <p:sp>
        <p:nvSpPr>
          <p:cNvPr id="134" name="Google Shape;134;p18"/>
          <p:cNvSpPr/>
          <p:nvPr/>
        </p:nvSpPr>
        <p:spPr>
          <a:xfrm>
            <a:off x="4152425" y="5883600"/>
            <a:ext cx="16779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200"/>
              <a:buFont typeface="Roboto Medium"/>
              <a:buNone/>
            </a:pPr>
            <a:r>
              <a:rPr lang="en-US" sz="22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Alma Mater</a:t>
            </a:r>
            <a:endParaRPr b="0" i="0" sz="2200" u="none" cap="none" strike="noStrike"/>
          </a:p>
        </p:txBody>
      </p:sp>
      <p:sp>
        <p:nvSpPr>
          <p:cNvPr id="135" name="Google Shape;135;p18"/>
          <p:cNvSpPr/>
          <p:nvPr/>
        </p:nvSpPr>
        <p:spPr>
          <a:xfrm>
            <a:off x="4152425" y="6874200"/>
            <a:ext cx="16779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200"/>
              <a:buFont typeface="Roboto Medium"/>
              <a:buNone/>
            </a:pPr>
            <a:r>
              <a:rPr lang="en-US" sz="22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Contact</a:t>
            </a:r>
            <a:endParaRPr b="0" i="0" sz="2200" u="none" cap="none" strike="noStrike"/>
          </a:p>
        </p:txBody>
      </p:sp>
      <p:pic>
        <p:nvPicPr>
          <p:cNvPr id="136" name="Google Shape;136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877900" y="5918075"/>
            <a:ext cx="690740" cy="46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72003" y="-13480"/>
            <a:ext cx="429100" cy="819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8" name="Google Shape;138;p18"/>
          <p:cNvCxnSpPr/>
          <p:nvPr/>
        </p:nvCxnSpPr>
        <p:spPr>
          <a:xfrm>
            <a:off x="3910350" y="5692622"/>
            <a:ext cx="3627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39" name="Google Shape;139;p18"/>
          <p:cNvCxnSpPr/>
          <p:nvPr/>
        </p:nvCxnSpPr>
        <p:spPr>
          <a:xfrm>
            <a:off x="3910350" y="6683222"/>
            <a:ext cx="3627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0" name="Google Shape;140;p18"/>
          <p:cNvSpPr/>
          <p:nvPr/>
        </p:nvSpPr>
        <p:spPr>
          <a:xfrm>
            <a:off x="10705625" y="5883600"/>
            <a:ext cx="16779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200"/>
              <a:buFont typeface="Roboto Medium"/>
              <a:buNone/>
            </a:pPr>
            <a:r>
              <a:rPr lang="en-US" sz="22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Alma Mater</a:t>
            </a:r>
            <a:endParaRPr b="0" i="0" sz="2200" u="none" cap="none" strike="noStrike"/>
          </a:p>
        </p:txBody>
      </p:sp>
      <p:sp>
        <p:nvSpPr>
          <p:cNvPr id="141" name="Google Shape;141;p18"/>
          <p:cNvSpPr/>
          <p:nvPr/>
        </p:nvSpPr>
        <p:spPr>
          <a:xfrm>
            <a:off x="10705625" y="6874200"/>
            <a:ext cx="16779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200"/>
              <a:buFont typeface="Roboto Medium"/>
              <a:buNone/>
            </a:pPr>
            <a:r>
              <a:rPr lang="en-US" sz="22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Contact</a:t>
            </a:r>
            <a:endParaRPr b="0" i="0" sz="2200" u="none" cap="none" strike="noStrike"/>
          </a:p>
        </p:txBody>
      </p:sp>
      <p:sp>
        <p:nvSpPr>
          <p:cNvPr id="142" name="Google Shape;142;p18"/>
          <p:cNvSpPr/>
          <p:nvPr/>
        </p:nvSpPr>
        <p:spPr>
          <a:xfrm>
            <a:off x="10705625" y="3902400"/>
            <a:ext cx="16779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200"/>
              <a:buFont typeface="Roboto Medium"/>
              <a:buNone/>
            </a:pPr>
            <a:r>
              <a:rPr lang="en-US" sz="22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Experience</a:t>
            </a:r>
            <a:endParaRPr b="0" i="0" sz="2200" u="none" cap="none" strike="noStrike"/>
          </a:p>
        </p:txBody>
      </p:sp>
      <p:cxnSp>
        <p:nvCxnSpPr>
          <p:cNvPr id="143" name="Google Shape;143;p18"/>
          <p:cNvCxnSpPr/>
          <p:nvPr/>
        </p:nvCxnSpPr>
        <p:spPr>
          <a:xfrm>
            <a:off x="10492681" y="5692622"/>
            <a:ext cx="3627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4" name="Google Shape;144;p18"/>
          <p:cNvCxnSpPr/>
          <p:nvPr/>
        </p:nvCxnSpPr>
        <p:spPr>
          <a:xfrm>
            <a:off x="10492681" y="6683222"/>
            <a:ext cx="3627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45" name="Google Shape;145;p18">
            <a:hlinkClick r:id="rId12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027500" y="6913250"/>
            <a:ext cx="291900" cy="29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583400" y="6929150"/>
            <a:ext cx="321878" cy="23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445750" y="1077150"/>
            <a:ext cx="2326601" cy="2991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8">
            <a:hlinkClick r:id="rId16"/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2428300" y="6913250"/>
            <a:ext cx="291900" cy="29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2984200" y="6929150"/>
            <a:ext cx="321878" cy="23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8"/>
          <p:cNvPicPr preferRelativeResize="0"/>
          <p:nvPr/>
        </p:nvPicPr>
        <p:blipFill rotWithShape="1">
          <a:blip r:embed="rId17">
            <a:alphaModFix/>
          </a:blip>
          <a:srcRect b="0" l="19750" r="19756" t="0"/>
          <a:stretch/>
        </p:blipFill>
        <p:spPr>
          <a:xfrm>
            <a:off x="8023825" y="1050175"/>
            <a:ext cx="2326601" cy="29913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8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2554425" y="5814563"/>
            <a:ext cx="933400" cy="746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9"/>
          <p:cNvSpPr/>
          <p:nvPr/>
        </p:nvSpPr>
        <p:spPr>
          <a:xfrm>
            <a:off x="11050300" y="4053250"/>
            <a:ext cx="28827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809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100"/>
              <a:buFont typeface="Roboto Medium"/>
              <a:buNone/>
            </a:pPr>
            <a:r>
              <a:rPr lang="en-US" sz="21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Security Operations</a:t>
            </a:r>
            <a:endParaRPr b="0" i="0" sz="2100" u="none" cap="none" strike="noStrike"/>
          </a:p>
        </p:txBody>
      </p:sp>
      <p:sp>
        <p:nvSpPr>
          <p:cNvPr id="158" name="Google Shape;158;p19"/>
          <p:cNvSpPr/>
          <p:nvPr/>
        </p:nvSpPr>
        <p:spPr>
          <a:xfrm>
            <a:off x="11050300" y="2072050"/>
            <a:ext cx="28827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809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100"/>
              <a:buFont typeface="Roboto Medium"/>
              <a:buNone/>
            </a:pPr>
            <a:r>
              <a:rPr lang="en-US" sz="21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Application</a:t>
            </a:r>
            <a:r>
              <a:rPr lang="en-US" sz="21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 Security</a:t>
            </a:r>
            <a:endParaRPr b="0" i="0" sz="2100" u="none" cap="none" strike="noStrike"/>
          </a:p>
        </p:txBody>
      </p:sp>
      <p:sp>
        <p:nvSpPr>
          <p:cNvPr id="159" name="Google Shape;159;p19"/>
          <p:cNvSpPr/>
          <p:nvPr/>
        </p:nvSpPr>
        <p:spPr>
          <a:xfrm>
            <a:off x="6859300" y="2072050"/>
            <a:ext cx="28827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809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100"/>
              <a:buFont typeface="Roboto Medium"/>
              <a:buNone/>
            </a:pPr>
            <a:r>
              <a:rPr lang="en-US" sz="21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Architecture Security</a:t>
            </a:r>
            <a:endParaRPr b="0" i="0" sz="2100" u="none" cap="none" strike="noStrike"/>
          </a:p>
        </p:txBody>
      </p:sp>
      <p:pic>
        <p:nvPicPr>
          <p:cNvPr descr="preencoded.png" id="160" name="Google Shape;16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9"/>
          <p:cNvSpPr/>
          <p:nvPr/>
        </p:nvSpPr>
        <p:spPr>
          <a:xfrm>
            <a:off x="6237800" y="243002"/>
            <a:ext cx="76413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Roboto Medium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Cybersecurity </a:t>
            </a:r>
            <a:r>
              <a:rPr lang="en-US" sz="42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Breakdown:</a:t>
            </a:r>
            <a:endParaRPr b="0" i="0" sz="4200" u="none" cap="none" strike="noStrike"/>
          </a:p>
        </p:txBody>
      </p:sp>
      <p:cxnSp>
        <p:nvCxnSpPr>
          <p:cNvPr id="162" name="Google Shape;162;p19"/>
          <p:cNvCxnSpPr/>
          <p:nvPr/>
        </p:nvCxnSpPr>
        <p:spPr>
          <a:xfrm>
            <a:off x="5919475" y="2589325"/>
            <a:ext cx="85314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3" name="Google Shape;163;p19"/>
          <p:cNvSpPr/>
          <p:nvPr/>
        </p:nvSpPr>
        <p:spPr>
          <a:xfrm>
            <a:off x="6859300" y="4053250"/>
            <a:ext cx="28827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809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100"/>
              <a:buFont typeface="Roboto Medium"/>
              <a:buNone/>
            </a:pPr>
            <a:r>
              <a:rPr lang="en-US" sz="21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Network</a:t>
            </a:r>
            <a:r>
              <a:rPr lang="en-US" sz="21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 Security</a:t>
            </a:r>
            <a:endParaRPr b="0" i="0" sz="2100" u="none" cap="none" strike="noStrike"/>
          </a:p>
        </p:txBody>
      </p:sp>
      <p:cxnSp>
        <p:nvCxnSpPr>
          <p:cNvPr id="164" name="Google Shape;164;p19"/>
          <p:cNvCxnSpPr/>
          <p:nvPr/>
        </p:nvCxnSpPr>
        <p:spPr>
          <a:xfrm>
            <a:off x="5919475" y="4570525"/>
            <a:ext cx="85314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5" name="Google Shape;165;p19"/>
          <p:cNvSpPr/>
          <p:nvPr/>
        </p:nvSpPr>
        <p:spPr>
          <a:xfrm>
            <a:off x="11050300" y="6167726"/>
            <a:ext cx="28827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809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100"/>
              <a:buFont typeface="Roboto Medium"/>
              <a:buNone/>
            </a:pPr>
            <a:r>
              <a:rPr lang="en-US" sz="21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Physical</a:t>
            </a:r>
            <a:r>
              <a:rPr lang="en-US" sz="21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 Security</a:t>
            </a:r>
            <a:endParaRPr b="0" i="0" sz="2100" u="none" cap="none" strike="noStrike"/>
          </a:p>
        </p:txBody>
      </p:sp>
      <p:sp>
        <p:nvSpPr>
          <p:cNvPr id="166" name="Google Shape;166;p19"/>
          <p:cNvSpPr/>
          <p:nvPr/>
        </p:nvSpPr>
        <p:spPr>
          <a:xfrm>
            <a:off x="6859300" y="6167726"/>
            <a:ext cx="28827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809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100"/>
              <a:buFont typeface="Roboto Medium"/>
              <a:buNone/>
            </a:pPr>
            <a:r>
              <a:rPr lang="en-US" sz="21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Corporate</a:t>
            </a:r>
            <a:r>
              <a:rPr lang="en-US" sz="21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 Security</a:t>
            </a:r>
            <a:endParaRPr b="0" i="0" sz="2100" u="none" cap="none" strike="noStrike"/>
          </a:p>
        </p:txBody>
      </p:sp>
      <p:cxnSp>
        <p:nvCxnSpPr>
          <p:cNvPr id="167" name="Google Shape;167;p19"/>
          <p:cNvCxnSpPr/>
          <p:nvPr/>
        </p:nvCxnSpPr>
        <p:spPr>
          <a:xfrm>
            <a:off x="5919475" y="6685001"/>
            <a:ext cx="85314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8" name="Google Shape;168;p19"/>
          <p:cNvSpPr/>
          <p:nvPr/>
        </p:nvSpPr>
        <p:spPr>
          <a:xfrm>
            <a:off x="6237803" y="1995845"/>
            <a:ext cx="483000" cy="483000"/>
          </a:xfrm>
          <a:prstGeom prst="roundRect">
            <a:avLst>
              <a:gd fmla="val 18668" name="adj"/>
            </a:avLst>
          </a:prstGeom>
          <a:solidFill>
            <a:srgbClr val="182567"/>
          </a:solidFill>
          <a:ln cap="flat" cmpd="sng" w="9525">
            <a:solidFill>
              <a:srgbClr val="313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19"/>
          <p:cNvSpPr/>
          <p:nvPr/>
        </p:nvSpPr>
        <p:spPr>
          <a:xfrm>
            <a:off x="6387822" y="2076331"/>
            <a:ext cx="1830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500"/>
              <a:buFont typeface="Roboto Medium"/>
              <a:buNone/>
            </a:pPr>
            <a:r>
              <a:rPr b="0" i="0" lang="en-US" sz="250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1</a:t>
            </a:r>
            <a:endParaRPr b="0" i="0" sz="2500" u="none" cap="none" strike="noStrike"/>
          </a:p>
        </p:txBody>
      </p:sp>
      <p:sp>
        <p:nvSpPr>
          <p:cNvPr id="170" name="Google Shape;170;p19"/>
          <p:cNvSpPr/>
          <p:nvPr/>
        </p:nvSpPr>
        <p:spPr>
          <a:xfrm>
            <a:off x="10470594" y="1995845"/>
            <a:ext cx="483000" cy="483000"/>
          </a:xfrm>
          <a:prstGeom prst="roundRect">
            <a:avLst>
              <a:gd fmla="val 18668" name="adj"/>
            </a:avLst>
          </a:prstGeom>
          <a:solidFill>
            <a:srgbClr val="182567"/>
          </a:solidFill>
          <a:ln cap="flat" cmpd="sng" w="9525">
            <a:solidFill>
              <a:srgbClr val="313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9"/>
          <p:cNvSpPr/>
          <p:nvPr/>
        </p:nvSpPr>
        <p:spPr>
          <a:xfrm>
            <a:off x="10620613" y="2076331"/>
            <a:ext cx="1830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500"/>
              <a:buFont typeface="Roboto Medium"/>
              <a:buNone/>
            </a:pPr>
            <a:r>
              <a:rPr b="0" i="0" lang="en-US" sz="250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2</a:t>
            </a:r>
            <a:endParaRPr b="0" i="0" sz="2500" u="none" cap="none" strike="noStrike"/>
          </a:p>
        </p:txBody>
      </p:sp>
      <p:sp>
        <p:nvSpPr>
          <p:cNvPr id="172" name="Google Shape;172;p19"/>
          <p:cNvSpPr/>
          <p:nvPr/>
        </p:nvSpPr>
        <p:spPr>
          <a:xfrm>
            <a:off x="6237803" y="3939183"/>
            <a:ext cx="483000" cy="483000"/>
          </a:xfrm>
          <a:prstGeom prst="roundRect">
            <a:avLst>
              <a:gd fmla="val 18668" name="adj"/>
            </a:avLst>
          </a:prstGeom>
          <a:solidFill>
            <a:srgbClr val="182567"/>
          </a:solidFill>
          <a:ln cap="flat" cmpd="sng" w="9525">
            <a:solidFill>
              <a:srgbClr val="313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9"/>
          <p:cNvSpPr/>
          <p:nvPr/>
        </p:nvSpPr>
        <p:spPr>
          <a:xfrm>
            <a:off x="6387822" y="4019669"/>
            <a:ext cx="1830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500"/>
              <a:buFont typeface="Roboto Medium"/>
              <a:buNone/>
            </a:pPr>
            <a:r>
              <a:rPr b="0" i="0" lang="en-US" sz="250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3</a:t>
            </a:r>
            <a:endParaRPr b="0" i="0" sz="2500" u="none" cap="none" strike="noStrike"/>
          </a:p>
        </p:txBody>
      </p:sp>
      <p:sp>
        <p:nvSpPr>
          <p:cNvPr id="174" name="Google Shape;174;p19"/>
          <p:cNvSpPr/>
          <p:nvPr/>
        </p:nvSpPr>
        <p:spPr>
          <a:xfrm>
            <a:off x="10470594" y="3939183"/>
            <a:ext cx="483000" cy="483000"/>
          </a:xfrm>
          <a:prstGeom prst="roundRect">
            <a:avLst>
              <a:gd fmla="val 18668" name="adj"/>
            </a:avLst>
          </a:prstGeom>
          <a:solidFill>
            <a:srgbClr val="182567"/>
          </a:solidFill>
          <a:ln cap="flat" cmpd="sng" w="9525">
            <a:solidFill>
              <a:srgbClr val="313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9"/>
          <p:cNvSpPr/>
          <p:nvPr/>
        </p:nvSpPr>
        <p:spPr>
          <a:xfrm>
            <a:off x="10620613" y="4019669"/>
            <a:ext cx="1830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500"/>
              <a:buFont typeface="Roboto Medium"/>
              <a:buNone/>
            </a:pPr>
            <a:r>
              <a:rPr b="0" i="0" lang="en-US" sz="250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4</a:t>
            </a:r>
            <a:endParaRPr b="0" i="0" sz="2500" u="none" cap="none" strike="noStrike"/>
          </a:p>
        </p:txBody>
      </p:sp>
      <p:sp>
        <p:nvSpPr>
          <p:cNvPr id="176" name="Google Shape;176;p19"/>
          <p:cNvSpPr/>
          <p:nvPr/>
        </p:nvSpPr>
        <p:spPr>
          <a:xfrm>
            <a:off x="10470594" y="6053659"/>
            <a:ext cx="483000" cy="483000"/>
          </a:xfrm>
          <a:prstGeom prst="roundRect">
            <a:avLst>
              <a:gd fmla="val 18668" name="adj"/>
            </a:avLst>
          </a:prstGeom>
          <a:solidFill>
            <a:srgbClr val="182567"/>
          </a:solidFill>
          <a:ln cap="flat" cmpd="sng" w="9525">
            <a:solidFill>
              <a:srgbClr val="313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9"/>
          <p:cNvSpPr/>
          <p:nvPr/>
        </p:nvSpPr>
        <p:spPr>
          <a:xfrm>
            <a:off x="10620613" y="6134145"/>
            <a:ext cx="1830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500"/>
              <a:buFont typeface="Roboto Medium"/>
              <a:buNone/>
            </a:pPr>
            <a:r>
              <a:rPr b="0" i="0" lang="en-US" sz="250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6</a:t>
            </a:r>
            <a:endParaRPr b="0" i="0" sz="2500" u="none" cap="none" strike="noStrike"/>
          </a:p>
        </p:txBody>
      </p:sp>
      <p:sp>
        <p:nvSpPr>
          <p:cNvPr id="178" name="Google Shape;178;p19"/>
          <p:cNvSpPr/>
          <p:nvPr/>
        </p:nvSpPr>
        <p:spPr>
          <a:xfrm>
            <a:off x="6237803" y="6129859"/>
            <a:ext cx="483000" cy="483000"/>
          </a:xfrm>
          <a:prstGeom prst="roundRect">
            <a:avLst>
              <a:gd fmla="val 18668" name="adj"/>
            </a:avLst>
          </a:prstGeom>
          <a:solidFill>
            <a:srgbClr val="182567"/>
          </a:solidFill>
          <a:ln cap="flat" cmpd="sng" w="9525">
            <a:solidFill>
              <a:srgbClr val="313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9"/>
          <p:cNvSpPr/>
          <p:nvPr/>
        </p:nvSpPr>
        <p:spPr>
          <a:xfrm>
            <a:off x="6387822" y="6210345"/>
            <a:ext cx="1830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500"/>
              <a:buFont typeface="Roboto Medium"/>
              <a:buNone/>
            </a:pPr>
            <a:r>
              <a:rPr lang="en-US" sz="25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5</a:t>
            </a:r>
            <a:endParaRPr b="0" i="0" sz="2500" u="none" cap="none" strike="noStrike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0"/>
          <p:cNvSpPr/>
          <p:nvPr/>
        </p:nvSpPr>
        <p:spPr>
          <a:xfrm>
            <a:off x="10440700" y="3977050"/>
            <a:ext cx="28827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809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100"/>
              <a:buFont typeface="Roboto Medium"/>
              <a:buNone/>
            </a:pPr>
            <a:r>
              <a:rPr lang="en-US" sz="21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Security Operations</a:t>
            </a:r>
            <a:endParaRPr b="0" i="0" sz="2100" u="none" cap="none" strike="noStrike"/>
          </a:p>
        </p:txBody>
      </p:sp>
      <p:sp>
        <p:nvSpPr>
          <p:cNvPr id="186" name="Google Shape;186;p20"/>
          <p:cNvSpPr/>
          <p:nvPr/>
        </p:nvSpPr>
        <p:spPr>
          <a:xfrm>
            <a:off x="10440700" y="1157650"/>
            <a:ext cx="28827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809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100"/>
              <a:buFont typeface="Roboto Medium"/>
              <a:buNone/>
            </a:pPr>
            <a:r>
              <a:rPr lang="en-US" sz="21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Application Security</a:t>
            </a:r>
            <a:endParaRPr b="0" i="0" sz="2100" u="none" cap="none" strike="noStrike"/>
          </a:p>
        </p:txBody>
      </p:sp>
      <p:sp>
        <p:nvSpPr>
          <p:cNvPr id="187" name="Google Shape;187;p20"/>
          <p:cNvSpPr/>
          <p:nvPr/>
        </p:nvSpPr>
        <p:spPr>
          <a:xfrm>
            <a:off x="6173500" y="1157650"/>
            <a:ext cx="28827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809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100"/>
              <a:buFont typeface="Roboto Medium"/>
              <a:buNone/>
            </a:pPr>
            <a:r>
              <a:rPr lang="en-US" sz="21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Architecture Security</a:t>
            </a:r>
            <a:endParaRPr b="0" i="0" sz="2100" u="none" cap="none" strike="noStrike"/>
          </a:p>
        </p:txBody>
      </p:sp>
      <p:pic>
        <p:nvPicPr>
          <p:cNvPr descr="preencoded.png" id="188" name="Google Shape;188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0"/>
          <p:cNvSpPr/>
          <p:nvPr/>
        </p:nvSpPr>
        <p:spPr>
          <a:xfrm>
            <a:off x="6237800" y="243002"/>
            <a:ext cx="7641300" cy="914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Roboto Medium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Cybersecurity </a:t>
            </a:r>
            <a:r>
              <a:rPr lang="en-US" sz="42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Breakdown:</a:t>
            </a:r>
            <a:endParaRPr b="0" i="0" sz="4200" u="none" cap="none" strike="noStrike"/>
          </a:p>
        </p:txBody>
      </p:sp>
      <p:cxnSp>
        <p:nvCxnSpPr>
          <p:cNvPr id="190" name="Google Shape;190;p20"/>
          <p:cNvCxnSpPr/>
          <p:nvPr/>
        </p:nvCxnSpPr>
        <p:spPr>
          <a:xfrm>
            <a:off x="5919475" y="1674925"/>
            <a:ext cx="85314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1" name="Google Shape;191;p20"/>
          <p:cNvSpPr/>
          <p:nvPr/>
        </p:nvSpPr>
        <p:spPr>
          <a:xfrm>
            <a:off x="6112200" y="2069800"/>
            <a:ext cx="3886200" cy="13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650"/>
              <a:buFont typeface="Roboto"/>
              <a:buNone/>
            </a:pPr>
            <a:r>
              <a:rPr lang="en-US" sz="16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Immutable infrastructure, cloud security, server hardening, golden images, vulnerability mgmt., infra-as-code, encryption, backup &amp; restore </a:t>
            </a:r>
            <a:endParaRPr b="0" i="0" sz="1650" u="none" cap="none" strike="noStrike"/>
          </a:p>
        </p:txBody>
      </p:sp>
      <p:sp>
        <p:nvSpPr>
          <p:cNvPr id="192" name="Google Shape;192;p20"/>
          <p:cNvSpPr/>
          <p:nvPr/>
        </p:nvSpPr>
        <p:spPr>
          <a:xfrm>
            <a:off x="6173500" y="3977050"/>
            <a:ext cx="28827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809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100"/>
              <a:buFont typeface="Roboto Medium"/>
              <a:buNone/>
            </a:pPr>
            <a:r>
              <a:rPr lang="en-US" sz="21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Network Security</a:t>
            </a:r>
            <a:endParaRPr b="0" i="0" sz="2100" u="none" cap="none" strike="noStrike"/>
          </a:p>
        </p:txBody>
      </p:sp>
      <p:cxnSp>
        <p:nvCxnSpPr>
          <p:cNvPr id="193" name="Google Shape;193;p20"/>
          <p:cNvCxnSpPr/>
          <p:nvPr/>
        </p:nvCxnSpPr>
        <p:spPr>
          <a:xfrm>
            <a:off x="5919475" y="4494325"/>
            <a:ext cx="85314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4" name="Google Shape;194;p20"/>
          <p:cNvSpPr/>
          <p:nvPr/>
        </p:nvSpPr>
        <p:spPr>
          <a:xfrm>
            <a:off x="6112200" y="4889200"/>
            <a:ext cx="3886200" cy="13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650"/>
              <a:buFont typeface="Roboto"/>
              <a:buNone/>
            </a:pPr>
            <a:r>
              <a:rPr lang="en-US" sz="16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Segmentation, VPNs, load balancers, port scanning, certificate mgmt., encryption, vuln mgmt, pentests, access mgmt.  </a:t>
            </a:r>
            <a:endParaRPr b="0" i="0" sz="1650" u="none" cap="none" strike="noStrike"/>
          </a:p>
        </p:txBody>
      </p:sp>
      <p:sp>
        <p:nvSpPr>
          <p:cNvPr id="195" name="Google Shape;195;p20"/>
          <p:cNvSpPr/>
          <p:nvPr/>
        </p:nvSpPr>
        <p:spPr>
          <a:xfrm>
            <a:off x="10379400" y="2069800"/>
            <a:ext cx="4262100" cy="185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650"/>
              <a:buFont typeface="Roboto"/>
              <a:buNone/>
            </a:pPr>
            <a:r>
              <a:rPr lang="en-US" sz="16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Secure coding (OWASP), continuous integration / continuous deployment (CI/CD), code scanning (SAST/DAST), QA, staging, change control, access mgmt., PAM  </a:t>
            </a:r>
            <a:endParaRPr b="0" i="0" sz="1650" u="none" cap="none" strike="noStrike"/>
          </a:p>
        </p:txBody>
      </p:sp>
      <p:sp>
        <p:nvSpPr>
          <p:cNvPr id="196" name="Google Shape;196;p20"/>
          <p:cNvSpPr/>
          <p:nvPr/>
        </p:nvSpPr>
        <p:spPr>
          <a:xfrm>
            <a:off x="10379400" y="4889200"/>
            <a:ext cx="3667800" cy="13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650"/>
              <a:buFont typeface="Roboto"/>
              <a:buNone/>
            </a:pPr>
            <a:r>
              <a:rPr lang="en-US" sz="16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SIEM, incident response, threat intelligence monitoring </a:t>
            </a:r>
            <a:endParaRPr b="0" i="0" sz="1650" u="none" cap="none" strike="noStrike"/>
          </a:p>
        </p:txBody>
      </p:sp>
      <p:sp>
        <p:nvSpPr>
          <p:cNvPr id="197" name="Google Shape;197;p20"/>
          <p:cNvSpPr/>
          <p:nvPr/>
        </p:nvSpPr>
        <p:spPr>
          <a:xfrm>
            <a:off x="10440700" y="6339250"/>
            <a:ext cx="28827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809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100"/>
              <a:buFont typeface="Roboto Medium"/>
              <a:buNone/>
            </a:pPr>
            <a:r>
              <a:rPr lang="en-US" sz="21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Physical Security</a:t>
            </a:r>
            <a:endParaRPr b="0" i="0" sz="2100" u="none" cap="none" strike="noStrike"/>
          </a:p>
        </p:txBody>
      </p:sp>
      <p:sp>
        <p:nvSpPr>
          <p:cNvPr id="198" name="Google Shape;198;p20"/>
          <p:cNvSpPr/>
          <p:nvPr/>
        </p:nvSpPr>
        <p:spPr>
          <a:xfrm>
            <a:off x="6173500" y="6339250"/>
            <a:ext cx="28827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809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100"/>
              <a:buFont typeface="Roboto Medium"/>
              <a:buNone/>
            </a:pPr>
            <a:r>
              <a:rPr lang="en-US" sz="21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Corporate Security</a:t>
            </a:r>
            <a:endParaRPr b="0" i="0" sz="2100" u="none" cap="none" strike="noStrike"/>
          </a:p>
        </p:txBody>
      </p:sp>
      <p:cxnSp>
        <p:nvCxnSpPr>
          <p:cNvPr id="199" name="Google Shape;199;p20"/>
          <p:cNvCxnSpPr/>
          <p:nvPr/>
        </p:nvCxnSpPr>
        <p:spPr>
          <a:xfrm>
            <a:off x="5919475" y="6856525"/>
            <a:ext cx="85314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0" name="Google Shape;200;p20"/>
          <p:cNvSpPr/>
          <p:nvPr/>
        </p:nvSpPr>
        <p:spPr>
          <a:xfrm>
            <a:off x="6112200" y="7251400"/>
            <a:ext cx="3886200" cy="13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650"/>
              <a:buFont typeface="Roboto"/>
              <a:buNone/>
            </a:pPr>
            <a:r>
              <a:rPr lang="en-US" sz="16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Endpoint protection, email security, phishing, incident response, awareness </a:t>
            </a:r>
            <a:endParaRPr b="0" i="0" sz="1650" u="none" cap="none" strike="noStrike"/>
          </a:p>
        </p:txBody>
      </p:sp>
      <p:sp>
        <p:nvSpPr>
          <p:cNvPr id="201" name="Google Shape;201;p20"/>
          <p:cNvSpPr/>
          <p:nvPr/>
        </p:nvSpPr>
        <p:spPr>
          <a:xfrm>
            <a:off x="10379400" y="7251400"/>
            <a:ext cx="3667800" cy="13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650"/>
              <a:buFont typeface="Roboto"/>
              <a:buNone/>
            </a:pPr>
            <a:r>
              <a:rPr lang="en-US" sz="16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Badging, video surveillance, datacenter &amp; cage security, physical pentests </a:t>
            </a:r>
            <a:endParaRPr b="0" i="0" sz="1650" u="none" cap="none" strike="noStrike"/>
          </a:p>
        </p:txBody>
      </p:sp>
      <p:sp>
        <p:nvSpPr>
          <p:cNvPr id="202" name="Google Shape;202;p20"/>
          <p:cNvSpPr/>
          <p:nvPr/>
        </p:nvSpPr>
        <p:spPr>
          <a:xfrm>
            <a:off x="5552003" y="1081445"/>
            <a:ext cx="483000" cy="483000"/>
          </a:xfrm>
          <a:prstGeom prst="roundRect">
            <a:avLst>
              <a:gd fmla="val 18668" name="adj"/>
            </a:avLst>
          </a:prstGeom>
          <a:solidFill>
            <a:srgbClr val="182567"/>
          </a:solidFill>
          <a:ln cap="flat" cmpd="sng" w="9525">
            <a:solidFill>
              <a:srgbClr val="313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0"/>
          <p:cNvSpPr/>
          <p:nvPr/>
        </p:nvSpPr>
        <p:spPr>
          <a:xfrm>
            <a:off x="5702022" y="1161931"/>
            <a:ext cx="1830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500"/>
              <a:buFont typeface="Roboto Medium"/>
              <a:buNone/>
            </a:pPr>
            <a:r>
              <a:rPr b="0" i="0" lang="en-US" sz="250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1</a:t>
            </a:r>
            <a:endParaRPr b="0" i="0" sz="2500" u="none" cap="none" strike="noStrike"/>
          </a:p>
        </p:txBody>
      </p:sp>
      <p:sp>
        <p:nvSpPr>
          <p:cNvPr id="204" name="Google Shape;204;p20"/>
          <p:cNvSpPr/>
          <p:nvPr/>
        </p:nvSpPr>
        <p:spPr>
          <a:xfrm>
            <a:off x="9860994" y="1081445"/>
            <a:ext cx="483000" cy="483000"/>
          </a:xfrm>
          <a:prstGeom prst="roundRect">
            <a:avLst>
              <a:gd fmla="val 18668" name="adj"/>
            </a:avLst>
          </a:prstGeom>
          <a:solidFill>
            <a:srgbClr val="182567"/>
          </a:solidFill>
          <a:ln cap="flat" cmpd="sng" w="9525">
            <a:solidFill>
              <a:srgbClr val="313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20"/>
          <p:cNvSpPr/>
          <p:nvPr/>
        </p:nvSpPr>
        <p:spPr>
          <a:xfrm>
            <a:off x="10011013" y="1161931"/>
            <a:ext cx="1830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500"/>
              <a:buFont typeface="Roboto Medium"/>
              <a:buNone/>
            </a:pPr>
            <a:r>
              <a:rPr b="0" i="0" lang="en-US" sz="250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2</a:t>
            </a:r>
            <a:endParaRPr b="0" i="0" sz="2500" u="none" cap="none" strike="noStrike"/>
          </a:p>
        </p:txBody>
      </p:sp>
      <p:sp>
        <p:nvSpPr>
          <p:cNvPr id="206" name="Google Shape;206;p20"/>
          <p:cNvSpPr/>
          <p:nvPr/>
        </p:nvSpPr>
        <p:spPr>
          <a:xfrm>
            <a:off x="5552003" y="3862983"/>
            <a:ext cx="483000" cy="483000"/>
          </a:xfrm>
          <a:prstGeom prst="roundRect">
            <a:avLst>
              <a:gd fmla="val 18668" name="adj"/>
            </a:avLst>
          </a:prstGeom>
          <a:solidFill>
            <a:srgbClr val="182567"/>
          </a:solidFill>
          <a:ln cap="flat" cmpd="sng" w="9525">
            <a:solidFill>
              <a:srgbClr val="313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0"/>
          <p:cNvSpPr/>
          <p:nvPr/>
        </p:nvSpPr>
        <p:spPr>
          <a:xfrm>
            <a:off x="5702022" y="3943469"/>
            <a:ext cx="1830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500"/>
              <a:buFont typeface="Roboto Medium"/>
              <a:buNone/>
            </a:pPr>
            <a:r>
              <a:rPr b="0" i="0" lang="en-US" sz="250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3</a:t>
            </a:r>
            <a:endParaRPr b="0" i="0" sz="2500" u="none" cap="none" strike="noStrike"/>
          </a:p>
        </p:txBody>
      </p:sp>
      <p:sp>
        <p:nvSpPr>
          <p:cNvPr id="208" name="Google Shape;208;p20"/>
          <p:cNvSpPr/>
          <p:nvPr/>
        </p:nvSpPr>
        <p:spPr>
          <a:xfrm>
            <a:off x="9860994" y="3862983"/>
            <a:ext cx="483000" cy="483000"/>
          </a:xfrm>
          <a:prstGeom prst="roundRect">
            <a:avLst>
              <a:gd fmla="val 18668" name="adj"/>
            </a:avLst>
          </a:prstGeom>
          <a:solidFill>
            <a:srgbClr val="182567"/>
          </a:solidFill>
          <a:ln cap="flat" cmpd="sng" w="9525">
            <a:solidFill>
              <a:srgbClr val="313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0"/>
          <p:cNvSpPr/>
          <p:nvPr/>
        </p:nvSpPr>
        <p:spPr>
          <a:xfrm>
            <a:off x="10011013" y="3943469"/>
            <a:ext cx="1830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500"/>
              <a:buFont typeface="Roboto Medium"/>
              <a:buNone/>
            </a:pPr>
            <a:r>
              <a:rPr b="0" i="0" lang="en-US" sz="250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4</a:t>
            </a:r>
            <a:endParaRPr b="0" i="0" sz="2500" u="none" cap="none" strike="noStrike"/>
          </a:p>
        </p:txBody>
      </p:sp>
      <p:sp>
        <p:nvSpPr>
          <p:cNvPr id="210" name="Google Shape;210;p20"/>
          <p:cNvSpPr/>
          <p:nvPr/>
        </p:nvSpPr>
        <p:spPr>
          <a:xfrm>
            <a:off x="9860994" y="6225183"/>
            <a:ext cx="483000" cy="483000"/>
          </a:xfrm>
          <a:prstGeom prst="roundRect">
            <a:avLst>
              <a:gd fmla="val 18668" name="adj"/>
            </a:avLst>
          </a:prstGeom>
          <a:solidFill>
            <a:srgbClr val="182567"/>
          </a:solidFill>
          <a:ln cap="flat" cmpd="sng" w="9525">
            <a:solidFill>
              <a:srgbClr val="313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0"/>
          <p:cNvSpPr/>
          <p:nvPr/>
        </p:nvSpPr>
        <p:spPr>
          <a:xfrm>
            <a:off x="10011013" y="6305669"/>
            <a:ext cx="1830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500"/>
              <a:buFont typeface="Roboto Medium"/>
              <a:buNone/>
            </a:pPr>
            <a:r>
              <a:rPr b="0" i="0" lang="en-US" sz="250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6</a:t>
            </a:r>
            <a:endParaRPr b="0" i="0" sz="2500" u="none" cap="none" strike="noStrike"/>
          </a:p>
        </p:txBody>
      </p:sp>
      <p:sp>
        <p:nvSpPr>
          <p:cNvPr id="212" name="Google Shape;212;p20"/>
          <p:cNvSpPr/>
          <p:nvPr/>
        </p:nvSpPr>
        <p:spPr>
          <a:xfrm>
            <a:off x="5552003" y="6225183"/>
            <a:ext cx="483000" cy="483000"/>
          </a:xfrm>
          <a:prstGeom prst="roundRect">
            <a:avLst>
              <a:gd fmla="val 18668" name="adj"/>
            </a:avLst>
          </a:prstGeom>
          <a:solidFill>
            <a:srgbClr val="182567"/>
          </a:solidFill>
          <a:ln cap="flat" cmpd="sng" w="9525">
            <a:solidFill>
              <a:srgbClr val="313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0"/>
          <p:cNvSpPr/>
          <p:nvPr/>
        </p:nvSpPr>
        <p:spPr>
          <a:xfrm>
            <a:off x="5702022" y="6305669"/>
            <a:ext cx="1830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500"/>
              <a:buFont typeface="Roboto Medium"/>
              <a:buNone/>
            </a:pPr>
            <a:r>
              <a:rPr lang="en-US" sz="25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5</a:t>
            </a:r>
            <a:endParaRPr b="0" i="0" sz="2500" u="none" cap="none" strike="noStrike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reencoded.png" id="219" name="Google Shape;219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144000" y="0"/>
            <a:ext cx="5486400" cy="822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1"/>
          <p:cNvSpPr/>
          <p:nvPr/>
        </p:nvSpPr>
        <p:spPr>
          <a:xfrm>
            <a:off x="714494" y="1208603"/>
            <a:ext cx="7715012" cy="12758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Roboto Medium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Governance, Risk, and Compliance: A Holistic Approach</a:t>
            </a:r>
            <a:endParaRPr b="0" i="0" sz="4000" u="none" cap="none" strike="noStrike"/>
          </a:p>
        </p:txBody>
      </p:sp>
      <p:pic>
        <p:nvPicPr>
          <p:cNvPr descr="preencoded.png" id="221" name="Google Shape;221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4494" y="2790587"/>
            <a:ext cx="510302" cy="510302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1"/>
          <p:cNvSpPr/>
          <p:nvPr/>
        </p:nvSpPr>
        <p:spPr>
          <a:xfrm>
            <a:off x="714494" y="3504962"/>
            <a:ext cx="2551748" cy="3188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000"/>
              <a:buFont typeface="Roboto Medium"/>
              <a:buNone/>
            </a:pPr>
            <a:r>
              <a:rPr b="0" i="0" lang="en-US" sz="200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Security</a:t>
            </a:r>
            <a:endParaRPr b="0" i="0" sz="2000" u="none" cap="none" strike="noStrike"/>
          </a:p>
        </p:txBody>
      </p:sp>
      <p:sp>
        <p:nvSpPr>
          <p:cNvPr id="223" name="Google Shape;223;p21"/>
          <p:cNvSpPr/>
          <p:nvPr/>
        </p:nvSpPr>
        <p:spPr>
          <a:xfrm>
            <a:off x="714494" y="3946207"/>
            <a:ext cx="3704392" cy="6534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600"/>
              <a:buFont typeface="Roboto"/>
              <a:buNone/>
            </a:pPr>
            <a:r>
              <a:rPr b="0" i="0" lang="en-US" sz="1600" u="none" cap="none" strike="noStrike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Implementing robust security controls to protect against evolving threats.</a:t>
            </a:r>
            <a:endParaRPr b="0" i="0" sz="1600" u="none" cap="none" strike="noStrike"/>
          </a:p>
        </p:txBody>
      </p:sp>
      <p:pic>
        <p:nvPicPr>
          <p:cNvPr descr="preencoded.png" id="224" name="Google Shape;224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24995" y="2790587"/>
            <a:ext cx="510302" cy="510302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21"/>
          <p:cNvSpPr/>
          <p:nvPr/>
        </p:nvSpPr>
        <p:spPr>
          <a:xfrm>
            <a:off x="4724995" y="3504962"/>
            <a:ext cx="2551748" cy="3188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000"/>
              <a:buFont typeface="Roboto Medium"/>
              <a:buNone/>
            </a:pPr>
            <a:r>
              <a:rPr b="0" i="0" lang="en-US" sz="200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Risk Management</a:t>
            </a:r>
            <a:endParaRPr b="0" i="0" sz="2000" u="none" cap="none" strike="noStrike"/>
          </a:p>
        </p:txBody>
      </p:sp>
      <p:sp>
        <p:nvSpPr>
          <p:cNvPr id="226" name="Google Shape;226;p21"/>
          <p:cNvSpPr/>
          <p:nvPr/>
        </p:nvSpPr>
        <p:spPr>
          <a:xfrm>
            <a:off x="4724995" y="3946207"/>
            <a:ext cx="3704511" cy="6534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600"/>
              <a:buFont typeface="Roboto"/>
              <a:buNone/>
            </a:pPr>
            <a:r>
              <a:rPr b="0" i="0" lang="en-US" sz="1600" u="none" cap="none" strike="noStrike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Identifying, assessing, and mitigating potential risks to the organization.</a:t>
            </a:r>
            <a:endParaRPr b="0" i="0" sz="1600" u="none" cap="none" strike="noStrike"/>
          </a:p>
        </p:txBody>
      </p:sp>
      <p:pic>
        <p:nvPicPr>
          <p:cNvPr descr="preencoded.png" id="227" name="Google Shape;227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14494" y="5211961"/>
            <a:ext cx="510302" cy="510302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21"/>
          <p:cNvSpPr/>
          <p:nvPr/>
        </p:nvSpPr>
        <p:spPr>
          <a:xfrm>
            <a:off x="714494" y="5926336"/>
            <a:ext cx="2551748" cy="3188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000"/>
              <a:buFont typeface="Roboto Medium"/>
              <a:buNone/>
            </a:pPr>
            <a:r>
              <a:rPr b="0" i="0" lang="en-US" sz="200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Compliance</a:t>
            </a:r>
            <a:endParaRPr b="0" i="0" sz="2000" u="none" cap="none" strike="noStrike"/>
          </a:p>
        </p:txBody>
      </p:sp>
      <p:sp>
        <p:nvSpPr>
          <p:cNvPr id="229" name="Google Shape;229;p21"/>
          <p:cNvSpPr/>
          <p:nvPr/>
        </p:nvSpPr>
        <p:spPr>
          <a:xfrm>
            <a:off x="714494" y="6367582"/>
            <a:ext cx="3704392" cy="6534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600"/>
              <a:buFont typeface="Roboto"/>
              <a:buNone/>
            </a:pPr>
            <a:r>
              <a:rPr b="0" i="0" lang="en-US" sz="1600" u="none" cap="none" strike="noStrike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Ensuring adherence to industry regulations and standards.</a:t>
            </a:r>
            <a:endParaRPr b="0" i="0" sz="1600" u="none" cap="none" strike="noStrike"/>
          </a:p>
        </p:txBody>
      </p:sp>
      <p:pic>
        <p:nvPicPr>
          <p:cNvPr descr="preencoded.png" id="230" name="Google Shape;230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724995" y="5211961"/>
            <a:ext cx="510302" cy="51030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1"/>
          <p:cNvSpPr/>
          <p:nvPr/>
        </p:nvSpPr>
        <p:spPr>
          <a:xfrm>
            <a:off x="4724995" y="5926336"/>
            <a:ext cx="2551748" cy="3188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000"/>
              <a:buFont typeface="Roboto Medium"/>
              <a:buNone/>
            </a:pPr>
            <a:r>
              <a:rPr b="0" i="0" lang="en-US" sz="200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Governance</a:t>
            </a:r>
            <a:endParaRPr b="0" i="0" sz="2000" u="none" cap="none" strike="noStrike"/>
          </a:p>
        </p:txBody>
      </p:sp>
      <p:sp>
        <p:nvSpPr>
          <p:cNvPr id="232" name="Google Shape;232;p21"/>
          <p:cNvSpPr/>
          <p:nvPr/>
        </p:nvSpPr>
        <p:spPr>
          <a:xfrm>
            <a:off x="4724995" y="6367582"/>
            <a:ext cx="3704511" cy="6534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59375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600"/>
              <a:buFont typeface="Roboto"/>
              <a:buNone/>
            </a:pPr>
            <a:r>
              <a:rPr b="0" i="0" lang="en-US" sz="1600" u="none" cap="none" strike="noStrike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Establishing and enforcing policies and procedures to manage security and risk.</a:t>
            </a:r>
            <a:endParaRPr b="0" i="0" sz="1600" u="none" cap="none" strike="noStrik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2"/>
          <p:cNvSpPr/>
          <p:nvPr/>
        </p:nvSpPr>
        <p:spPr>
          <a:xfrm>
            <a:off x="11147894" y="3091183"/>
            <a:ext cx="483000" cy="483000"/>
          </a:xfrm>
          <a:prstGeom prst="roundRect">
            <a:avLst>
              <a:gd fmla="val 18668" name="adj"/>
            </a:avLst>
          </a:prstGeom>
          <a:solidFill>
            <a:srgbClr val="182567"/>
          </a:solidFill>
          <a:ln cap="flat" cmpd="sng" w="9525">
            <a:solidFill>
              <a:srgbClr val="313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2"/>
          <p:cNvSpPr/>
          <p:nvPr/>
        </p:nvSpPr>
        <p:spPr>
          <a:xfrm>
            <a:off x="714503" y="1208600"/>
            <a:ext cx="11661600" cy="1275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Roboto Medium"/>
              <a:buNone/>
            </a:pPr>
            <a:r>
              <a:rPr b="0" i="0" lang="en-US" sz="4000" u="none" cap="none" strike="noStrike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Governance, Risk, and Compliance </a:t>
            </a:r>
            <a:r>
              <a:rPr lang="en-US" sz="4000">
                <a:solidFill>
                  <a:srgbClr val="FFFFFF"/>
                </a:solidFill>
                <a:latin typeface="Roboto Medium"/>
                <a:ea typeface="Roboto Medium"/>
                <a:cs typeface="Roboto Medium"/>
                <a:sym typeface="Roboto Medium"/>
              </a:rPr>
              <a:t>Breakdown:</a:t>
            </a:r>
            <a:endParaRPr b="0" i="0" sz="4000" u="none" cap="none" strike="noStrike"/>
          </a:p>
        </p:txBody>
      </p:sp>
      <p:sp>
        <p:nvSpPr>
          <p:cNvPr id="240" name="Google Shape;240;p22"/>
          <p:cNvSpPr/>
          <p:nvPr/>
        </p:nvSpPr>
        <p:spPr>
          <a:xfrm>
            <a:off x="4420900" y="3215050"/>
            <a:ext cx="28827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809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100"/>
              <a:buFont typeface="Roboto Medium"/>
              <a:buNone/>
            </a:pPr>
            <a:r>
              <a:rPr lang="en-US" sz="21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Risk Management</a:t>
            </a:r>
            <a:endParaRPr b="0" i="0" sz="2100" u="none" cap="none" strike="noStrike"/>
          </a:p>
        </p:txBody>
      </p:sp>
      <p:sp>
        <p:nvSpPr>
          <p:cNvPr id="241" name="Google Shape;241;p22"/>
          <p:cNvSpPr/>
          <p:nvPr/>
        </p:nvSpPr>
        <p:spPr>
          <a:xfrm>
            <a:off x="1144300" y="3215050"/>
            <a:ext cx="28827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809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100"/>
              <a:buFont typeface="Roboto Medium"/>
              <a:buNone/>
            </a:pPr>
            <a:r>
              <a:rPr lang="en-US" sz="21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Governance</a:t>
            </a:r>
            <a:endParaRPr b="0" i="0" sz="2100" u="none" cap="none" strike="noStrike"/>
          </a:p>
        </p:txBody>
      </p:sp>
      <p:cxnSp>
        <p:nvCxnSpPr>
          <p:cNvPr id="242" name="Google Shape;242;p22"/>
          <p:cNvCxnSpPr/>
          <p:nvPr/>
        </p:nvCxnSpPr>
        <p:spPr>
          <a:xfrm>
            <a:off x="204475" y="3732325"/>
            <a:ext cx="140622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3" name="Google Shape;243;p22"/>
          <p:cNvSpPr/>
          <p:nvPr/>
        </p:nvSpPr>
        <p:spPr>
          <a:xfrm>
            <a:off x="522803" y="3091183"/>
            <a:ext cx="483000" cy="483000"/>
          </a:xfrm>
          <a:prstGeom prst="roundRect">
            <a:avLst>
              <a:gd fmla="val 18668" name="adj"/>
            </a:avLst>
          </a:prstGeom>
          <a:solidFill>
            <a:srgbClr val="182567"/>
          </a:solidFill>
          <a:ln cap="flat" cmpd="sng" w="9525">
            <a:solidFill>
              <a:srgbClr val="313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2"/>
          <p:cNvSpPr/>
          <p:nvPr/>
        </p:nvSpPr>
        <p:spPr>
          <a:xfrm>
            <a:off x="672822" y="3171669"/>
            <a:ext cx="1830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500"/>
              <a:buFont typeface="Roboto Medium"/>
              <a:buNone/>
            </a:pPr>
            <a:r>
              <a:rPr b="0" i="0" lang="en-US" sz="250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1</a:t>
            </a:r>
            <a:endParaRPr b="0" i="0" sz="2500" u="none" cap="none" strike="noStrike"/>
          </a:p>
        </p:txBody>
      </p:sp>
      <p:sp>
        <p:nvSpPr>
          <p:cNvPr id="245" name="Google Shape;245;p22"/>
          <p:cNvSpPr/>
          <p:nvPr/>
        </p:nvSpPr>
        <p:spPr>
          <a:xfrm>
            <a:off x="3841194" y="3091183"/>
            <a:ext cx="483000" cy="483000"/>
          </a:xfrm>
          <a:prstGeom prst="roundRect">
            <a:avLst>
              <a:gd fmla="val 18668" name="adj"/>
            </a:avLst>
          </a:prstGeom>
          <a:solidFill>
            <a:srgbClr val="182567"/>
          </a:solidFill>
          <a:ln cap="flat" cmpd="sng" w="9525">
            <a:solidFill>
              <a:srgbClr val="313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2"/>
          <p:cNvSpPr/>
          <p:nvPr/>
        </p:nvSpPr>
        <p:spPr>
          <a:xfrm>
            <a:off x="3991213" y="3171669"/>
            <a:ext cx="1830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500"/>
              <a:buFont typeface="Roboto Medium"/>
              <a:buNone/>
            </a:pPr>
            <a:r>
              <a:rPr b="0" i="0" lang="en-US" sz="2500" u="none" cap="none" strike="noStrike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2</a:t>
            </a:r>
            <a:endParaRPr b="0" i="0" sz="2500" u="none" cap="none" strike="noStrike"/>
          </a:p>
        </p:txBody>
      </p:sp>
      <p:sp>
        <p:nvSpPr>
          <p:cNvPr id="247" name="Google Shape;247;p22"/>
          <p:cNvSpPr/>
          <p:nvPr/>
        </p:nvSpPr>
        <p:spPr>
          <a:xfrm>
            <a:off x="8451000" y="3215050"/>
            <a:ext cx="28827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809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100"/>
              <a:buFont typeface="Roboto Medium"/>
              <a:buNone/>
            </a:pPr>
            <a:r>
              <a:rPr lang="en-US" sz="21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Compliance</a:t>
            </a:r>
            <a:endParaRPr b="0" i="0" sz="2100" u="none" cap="none" strike="noStrike"/>
          </a:p>
        </p:txBody>
      </p:sp>
      <p:sp>
        <p:nvSpPr>
          <p:cNvPr id="248" name="Google Shape;248;p22"/>
          <p:cNvSpPr/>
          <p:nvPr/>
        </p:nvSpPr>
        <p:spPr>
          <a:xfrm>
            <a:off x="7871294" y="3091183"/>
            <a:ext cx="483000" cy="483000"/>
          </a:xfrm>
          <a:prstGeom prst="roundRect">
            <a:avLst>
              <a:gd fmla="val 18668" name="adj"/>
            </a:avLst>
          </a:prstGeom>
          <a:solidFill>
            <a:srgbClr val="182567"/>
          </a:solidFill>
          <a:ln cap="flat" cmpd="sng" w="9525">
            <a:solidFill>
              <a:srgbClr val="313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2"/>
          <p:cNvSpPr/>
          <p:nvPr/>
        </p:nvSpPr>
        <p:spPr>
          <a:xfrm>
            <a:off x="8021313" y="3171669"/>
            <a:ext cx="1830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500"/>
              <a:buFont typeface="Roboto Medium"/>
              <a:buNone/>
            </a:pPr>
            <a:r>
              <a:rPr lang="en-US" sz="25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3</a:t>
            </a:r>
            <a:endParaRPr b="0" i="0" sz="2500" u="none" cap="none" strike="noStrike"/>
          </a:p>
        </p:txBody>
      </p:sp>
      <p:sp>
        <p:nvSpPr>
          <p:cNvPr id="250" name="Google Shape;250;p22"/>
          <p:cNvSpPr/>
          <p:nvPr/>
        </p:nvSpPr>
        <p:spPr>
          <a:xfrm>
            <a:off x="11727600" y="3215050"/>
            <a:ext cx="28827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809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100"/>
              <a:buFont typeface="Roboto Medium"/>
              <a:buNone/>
            </a:pPr>
            <a:r>
              <a:rPr lang="en-US" sz="21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Business Continuity</a:t>
            </a:r>
            <a:endParaRPr b="0" i="0" sz="2100" u="none" cap="none" strike="noStrike"/>
          </a:p>
        </p:txBody>
      </p:sp>
      <p:sp>
        <p:nvSpPr>
          <p:cNvPr id="251" name="Google Shape;251;p22"/>
          <p:cNvSpPr/>
          <p:nvPr/>
        </p:nvSpPr>
        <p:spPr>
          <a:xfrm>
            <a:off x="11297913" y="3171669"/>
            <a:ext cx="1830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500"/>
              <a:buFont typeface="Roboto Medium"/>
              <a:buNone/>
            </a:pPr>
            <a:r>
              <a:rPr lang="en-US" sz="25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4</a:t>
            </a:r>
            <a:endParaRPr b="0" i="0" sz="2500" u="none" cap="none" strike="noStrike"/>
          </a:p>
        </p:txBody>
      </p:sp>
      <p:sp>
        <p:nvSpPr>
          <p:cNvPr id="252" name="Google Shape;252;p22"/>
          <p:cNvSpPr/>
          <p:nvPr/>
        </p:nvSpPr>
        <p:spPr>
          <a:xfrm>
            <a:off x="11147894" y="5529583"/>
            <a:ext cx="483000" cy="483000"/>
          </a:xfrm>
          <a:prstGeom prst="roundRect">
            <a:avLst>
              <a:gd fmla="val 18668" name="adj"/>
            </a:avLst>
          </a:prstGeom>
          <a:solidFill>
            <a:srgbClr val="182567"/>
          </a:solidFill>
          <a:ln cap="flat" cmpd="sng" w="9525">
            <a:solidFill>
              <a:srgbClr val="313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22"/>
          <p:cNvSpPr/>
          <p:nvPr/>
        </p:nvSpPr>
        <p:spPr>
          <a:xfrm>
            <a:off x="4420900" y="5653450"/>
            <a:ext cx="28827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809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100"/>
              <a:buFont typeface="Roboto Medium"/>
              <a:buNone/>
            </a:pPr>
            <a:r>
              <a:rPr lang="en-US" sz="21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Legal &amp; Privacy</a:t>
            </a:r>
            <a:endParaRPr b="0" i="0" sz="2100" u="none" cap="none" strike="noStrike"/>
          </a:p>
        </p:txBody>
      </p:sp>
      <p:sp>
        <p:nvSpPr>
          <p:cNvPr id="254" name="Google Shape;254;p22"/>
          <p:cNvSpPr/>
          <p:nvPr/>
        </p:nvSpPr>
        <p:spPr>
          <a:xfrm>
            <a:off x="1144300" y="5653450"/>
            <a:ext cx="28827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809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100"/>
              <a:buFont typeface="Roboto Medium"/>
              <a:buNone/>
            </a:pPr>
            <a:r>
              <a:rPr lang="en-US" sz="21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Vendor Risk</a:t>
            </a:r>
            <a:endParaRPr b="0" i="0" sz="2100" u="none" cap="none" strike="noStrike"/>
          </a:p>
        </p:txBody>
      </p:sp>
      <p:cxnSp>
        <p:nvCxnSpPr>
          <p:cNvPr id="255" name="Google Shape;255;p22"/>
          <p:cNvCxnSpPr/>
          <p:nvPr/>
        </p:nvCxnSpPr>
        <p:spPr>
          <a:xfrm>
            <a:off x="204475" y="6170725"/>
            <a:ext cx="140622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56" name="Google Shape;256;p22"/>
          <p:cNvSpPr/>
          <p:nvPr/>
        </p:nvSpPr>
        <p:spPr>
          <a:xfrm>
            <a:off x="522803" y="5529583"/>
            <a:ext cx="483000" cy="483000"/>
          </a:xfrm>
          <a:prstGeom prst="roundRect">
            <a:avLst>
              <a:gd fmla="val 18668" name="adj"/>
            </a:avLst>
          </a:prstGeom>
          <a:solidFill>
            <a:srgbClr val="182567"/>
          </a:solidFill>
          <a:ln cap="flat" cmpd="sng" w="9525">
            <a:solidFill>
              <a:srgbClr val="313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2"/>
          <p:cNvSpPr/>
          <p:nvPr/>
        </p:nvSpPr>
        <p:spPr>
          <a:xfrm>
            <a:off x="672822" y="5610069"/>
            <a:ext cx="1830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500"/>
              <a:buFont typeface="Roboto Medium"/>
              <a:buNone/>
            </a:pPr>
            <a:r>
              <a:rPr lang="en-US" sz="25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5</a:t>
            </a:r>
            <a:endParaRPr b="0" i="0" sz="2500" u="none" cap="none" strike="noStrike"/>
          </a:p>
        </p:txBody>
      </p:sp>
      <p:sp>
        <p:nvSpPr>
          <p:cNvPr id="258" name="Google Shape;258;p22"/>
          <p:cNvSpPr/>
          <p:nvPr/>
        </p:nvSpPr>
        <p:spPr>
          <a:xfrm>
            <a:off x="3841194" y="5529583"/>
            <a:ext cx="483000" cy="483000"/>
          </a:xfrm>
          <a:prstGeom prst="roundRect">
            <a:avLst>
              <a:gd fmla="val 18668" name="adj"/>
            </a:avLst>
          </a:prstGeom>
          <a:solidFill>
            <a:srgbClr val="182567"/>
          </a:solidFill>
          <a:ln cap="flat" cmpd="sng" w="9525">
            <a:solidFill>
              <a:srgbClr val="313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2"/>
          <p:cNvSpPr/>
          <p:nvPr/>
        </p:nvSpPr>
        <p:spPr>
          <a:xfrm>
            <a:off x="3991213" y="5610069"/>
            <a:ext cx="1830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500"/>
              <a:buFont typeface="Roboto Medium"/>
              <a:buNone/>
            </a:pPr>
            <a:r>
              <a:rPr lang="en-US" sz="25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6</a:t>
            </a:r>
            <a:endParaRPr b="0" i="0" sz="2500" u="none" cap="none" strike="noStrike"/>
          </a:p>
        </p:txBody>
      </p:sp>
      <p:sp>
        <p:nvSpPr>
          <p:cNvPr id="260" name="Google Shape;260;p22"/>
          <p:cNvSpPr/>
          <p:nvPr/>
        </p:nvSpPr>
        <p:spPr>
          <a:xfrm>
            <a:off x="8451000" y="5653450"/>
            <a:ext cx="28827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809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100"/>
              <a:buFont typeface="Roboto Medium"/>
              <a:buNone/>
            </a:pPr>
            <a:r>
              <a:rPr lang="en-US" sz="21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Internal Audit</a:t>
            </a:r>
            <a:endParaRPr b="0" i="0" sz="2100" u="none" cap="none" strike="noStrike"/>
          </a:p>
        </p:txBody>
      </p:sp>
      <p:sp>
        <p:nvSpPr>
          <p:cNvPr id="261" name="Google Shape;261;p22"/>
          <p:cNvSpPr/>
          <p:nvPr/>
        </p:nvSpPr>
        <p:spPr>
          <a:xfrm>
            <a:off x="7871294" y="5529583"/>
            <a:ext cx="483000" cy="483000"/>
          </a:xfrm>
          <a:prstGeom prst="roundRect">
            <a:avLst>
              <a:gd fmla="val 18668" name="adj"/>
            </a:avLst>
          </a:prstGeom>
          <a:solidFill>
            <a:srgbClr val="182567"/>
          </a:solidFill>
          <a:ln cap="flat" cmpd="sng" w="9525">
            <a:solidFill>
              <a:srgbClr val="313E8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22"/>
          <p:cNvSpPr/>
          <p:nvPr/>
        </p:nvSpPr>
        <p:spPr>
          <a:xfrm>
            <a:off x="8021313" y="5610069"/>
            <a:ext cx="1830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500"/>
              <a:buFont typeface="Roboto Medium"/>
              <a:buNone/>
            </a:pPr>
            <a:r>
              <a:rPr lang="en-US" sz="25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7</a:t>
            </a:r>
            <a:endParaRPr b="0" i="0" sz="2500" u="none" cap="none" strike="noStrike"/>
          </a:p>
        </p:txBody>
      </p:sp>
      <p:sp>
        <p:nvSpPr>
          <p:cNvPr id="263" name="Google Shape;263;p22"/>
          <p:cNvSpPr/>
          <p:nvPr/>
        </p:nvSpPr>
        <p:spPr>
          <a:xfrm>
            <a:off x="11727600" y="5653450"/>
            <a:ext cx="2882700" cy="6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23809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100"/>
              <a:buFont typeface="Roboto Medium"/>
              <a:buNone/>
            </a:pPr>
            <a:r>
              <a:rPr lang="en-US" sz="21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Information Security</a:t>
            </a:r>
            <a:endParaRPr b="0" i="0" sz="2100" u="none" cap="none" strike="noStrike"/>
          </a:p>
        </p:txBody>
      </p:sp>
      <p:sp>
        <p:nvSpPr>
          <p:cNvPr id="264" name="Google Shape;264;p22"/>
          <p:cNvSpPr/>
          <p:nvPr/>
        </p:nvSpPr>
        <p:spPr>
          <a:xfrm>
            <a:off x="11297913" y="5610069"/>
            <a:ext cx="183000" cy="32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2500"/>
              <a:buFont typeface="Roboto Medium"/>
              <a:buNone/>
            </a:pPr>
            <a:r>
              <a:rPr lang="en-US" sz="2500">
                <a:solidFill>
                  <a:srgbClr val="CFD0D8"/>
                </a:solidFill>
                <a:latin typeface="Roboto Medium"/>
                <a:ea typeface="Roboto Medium"/>
                <a:cs typeface="Roboto Medium"/>
                <a:sym typeface="Roboto Medium"/>
              </a:rPr>
              <a:t>8</a:t>
            </a:r>
            <a:endParaRPr b="0" i="0" sz="2500" u="none" cap="none" strike="noStrike"/>
          </a:p>
        </p:txBody>
      </p:sp>
      <p:sp>
        <p:nvSpPr>
          <p:cNvPr id="265" name="Google Shape;265;p22"/>
          <p:cNvSpPr/>
          <p:nvPr/>
        </p:nvSpPr>
        <p:spPr>
          <a:xfrm>
            <a:off x="714500" y="3862825"/>
            <a:ext cx="2690100" cy="9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650"/>
              <a:buFont typeface="Roboto"/>
              <a:buNone/>
            </a:pPr>
            <a:r>
              <a:rPr lang="en-US" sz="16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Policies, standards, procedures, steering committees, board meetings</a:t>
            </a:r>
            <a:r>
              <a:rPr lang="en-US" sz="16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650" u="none" cap="none" strike="noStrike"/>
          </a:p>
        </p:txBody>
      </p:sp>
      <p:sp>
        <p:nvSpPr>
          <p:cNvPr id="266" name="Google Shape;266;p22"/>
          <p:cNvSpPr/>
          <p:nvPr/>
        </p:nvSpPr>
        <p:spPr>
          <a:xfrm>
            <a:off x="4067300" y="3862825"/>
            <a:ext cx="2690100" cy="9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650"/>
              <a:buFont typeface="Roboto"/>
              <a:buNone/>
            </a:pPr>
            <a:r>
              <a:rPr lang="en-US" sz="16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Rollup of risks, top of the jigsaw puzzle, prioritization</a:t>
            </a:r>
            <a:r>
              <a:rPr lang="en-US" sz="16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 b="0" i="0" sz="1650" u="none" cap="none" strike="noStrike"/>
          </a:p>
        </p:txBody>
      </p:sp>
      <p:sp>
        <p:nvSpPr>
          <p:cNvPr id="267" name="Google Shape;267;p22"/>
          <p:cNvSpPr/>
          <p:nvPr/>
        </p:nvSpPr>
        <p:spPr>
          <a:xfrm>
            <a:off x="8029700" y="3862825"/>
            <a:ext cx="2690100" cy="9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650"/>
              <a:buFont typeface="Roboto"/>
              <a:buNone/>
            </a:pPr>
            <a:r>
              <a:rPr lang="en-US" sz="16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Proving security, establishing trust</a:t>
            </a:r>
            <a:endParaRPr b="0" i="0" sz="1650" u="none" cap="none" strike="noStrike"/>
          </a:p>
        </p:txBody>
      </p:sp>
      <p:sp>
        <p:nvSpPr>
          <p:cNvPr id="268" name="Google Shape;268;p22"/>
          <p:cNvSpPr/>
          <p:nvPr/>
        </p:nvSpPr>
        <p:spPr>
          <a:xfrm>
            <a:off x="11306300" y="3862825"/>
            <a:ext cx="2690100" cy="9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650"/>
              <a:buFont typeface="Roboto"/>
              <a:buNone/>
            </a:pPr>
            <a:r>
              <a:rPr lang="en-US" sz="16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Resilience</a:t>
            </a:r>
            <a:r>
              <a:rPr lang="en-US" sz="16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, availability, recoverability</a:t>
            </a:r>
            <a:endParaRPr b="0" i="0" sz="1650" u="none" cap="none" strike="noStrike"/>
          </a:p>
        </p:txBody>
      </p:sp>
      <p:sp>
        <p:nvSpPr>
          <p:cNvPr id="269" name="Google Shape;269;p22"/>
          <p:cNvSpPr/>
          <p:nvPr/>
        </p:nvSpPr>
        <p:spPr>
          <a:xfrm>
            <a:off x="714500" y="6301225"/>
            <a:ext cx="2690100" cy="9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650"/>
              <a:buFont typeface="Roboto"/>
              <a:buNone/>
            </a:pPr>
            <a:r>
              <a:rPr lang="en-US" sz="16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Supplier risk, due diligence, security reviews </a:t>
            </a:r>
            <a:endParaRPr b="0" i="0" sz="1650" u="none" cap="none" strike="noStrike"/>
          </a:p>
        </p:txBody>
      </p:sp>
      <p:sp>
        <p:nvSpPr>
          <p:cNvPr id="270" name="Google Shape;270;p22"/>
          <p:cNvSpPr/>
          <p:nvPr/>
        </p:nvSpPr>
        <p:spPr>
          <a:xfrm>
            <a:off x="4067300" y="6301225"/>
            <a:ext cx="2690100" cy="9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650"/>
              <a:buFont typeface="Roboto"/>
              <a:buNone/>
            </a:pPr>
            <a:r>
              <a:rPr lang="en-US" sz="16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Contract mgmt., consent, cookie mgmt, data sensitivity, data protection</a:t>
            </a:r>
            <a:endParaRPr b="0" i="0" sz="1650" u="none" cap="none" strike="noStrike"/>
          </a:p>
        </p:txBody>
      </p:sp>
      <p:sp>
        <p:nvSpPr>
          <p:cNvPr id="271" name="Google Shape;271;p22"/>
          <p:cNvSpPr/>
          <p:nvPr/>
        </p:nvSpPr>
        <p:spPr>
          <a:xfrm>
            <a:off x="8029700" y="6301225"/>
            <a:ext cx="2690100" cy="9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650"/>
              <a:buFont typeface="Roboto"/>
              <a:buNone/>
            </a:pPr>
            <a:r>
              <a:rPr lang="en-US" sz="16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Internal </a:t>
            </a:r>
            <a:r>
              <a:rPr lang="en-US" sz="16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review</a:t>
            </a:r>
            <a:r>
              <a:rPr lang="en-US" sz="16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 of policies, controls and processes</a:t>
            </a:r>
            <a:endParaRPr b="0" i="0" sz="1650" u="none" cap="none" strike="noStrike"/>
          </a:p>
        </p:txBody>
      </p:sp>
      <p:sp>
        <p:nvSpPr>
          <p:cNvPr id="272" name="Google Shape;272;p22"/>
          <p:cNvSpPr/>
          <p:nvPr/>
        </p:nvSpPr>
        <p:spPr>
          <a:xfrm>
            <a:off x="11306300" y="6301225"/>
            <a:ext cx="2690100" cy="9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63636"/>
              </a:lnSpc>
              <a:spcBef>
                <a:spcPts val="0"/>
              </a:spcBef>
              <a:spcAft>
                <a:spcPts val="0"/>
              </a:spcAft>
              <a:buClr>
                <a:srgbClr val="CFD0D8"/>
              </a:buClr>
              <a:buSzPts val="1650"/>
              <a:buFont typeface="Roboto"/>
              <a:buNone/>
            </a:pPr>
            <a:r>
              <a:rPr lang="en-US" sz="1650">
                <a:solidFill>
                  <a:srgbClr val="CFD0D8"/>
                </a:solidFill>
                <a:latin typeface="Roboto"/>
                <a:ea typeface="Roboto"/>
                <a:cs typeface="Roboto"/>
                <a:sym typeface="Roboto"/>
              </a:rPr>
              <a:t>All the aforementioned security domains</a:t>
            </a:r>
            <a:endParaRPr b="0" i="0" sz="1650" u="none" cap="none" strike="noStrike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