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495" r:id="rId5"/>
    <p:sldId id="510" r:id="rId6"/>
    <p:sldId id="737" r:id="rId7"/>
    <p:sldId id="810" r:id="rId8"/>
    <p:sldId id="811" r:id="rId9"/>
    <p:sldId id="1096" r:id="rId10"/>
    <p:sldId id="2008" r:id="rId11"/>
    <p:sldId id="812" r:id="rId12"/>
    <p:sldId id="813" r:id="rId13"/>
    <p:sldId id="2009" r:id="rId14"/>
    <p:sldId id="814" r:id="rId15"/>
    <p:sldId id="815" r:id="rId16"/>
    <p:sldId id="730" r:id="rId17"/>
    <p:sldId id="385" r:id="rId18"/>
    <p:sldId id="2012" r:id="rId19"/>
    <p:sldId id="2013" r:id="rId20"/>
    <p:sldId id="2015" r:id="rId21"/>
    <p:sldId id="2011" r:id="rId22"/>
    <p:sldId id="729" r:id="rId23"/>
    <p:sldId id="733" r:id="rId24"/>
    <p:sldId id="809" r:id="rId25"/>
  </p:sldIdLst>
  <p:sldSz cx="9144000" cy="5143500" type="screen16x9"/>
  <p:notesSz cx="9601200" cy="7315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8D555BDC-712A-D847-BE44-26DF3EC466F7}">
          <p14:sldIdLst>
            <p14:sldId id="495"/>
            <p14:sldId id="510"/>
            <p14:sldId id="737"/>
            <p14:sldId id="810"/>
            <p14:sldId id="811"/>
            <p14:sldId id="1096"/>
            <p14:sldId id="2008"/>
            <p14:sldId id="812"/>
            <p14:sldId id="813"/>
            <p14:sldId id="2009"/>
            <p14:sldId id="814"/>
            <p14:sldId id="815"/>
            <p14:sldId id="730"/>
            <p14:sldId id="385"/>
            <p14:sldId id="2012"/>
            <p14:sldId id="2013"/>
            <p14:sldId id="2015"/>
            <p14:sldId id="2011"/>
            <p14:sldId id="729"/>
            <p14:sldId id="733"/>
            <p14:sldId id="809"/>
          </p14:sldIdLst>
        </p14:section>
      </p14:sectionLst>
    </p:ext>
    <p:ext uri="{EFAFB233-063F-42B5-8137-9DF3F51BA10A}">
      <p15:sldGuideLst xmlns:p15="http://schemas.microsoft.com/office/powerpoint/2012/main">
        <p15:guide id="1" orient="horz" pos="2148" userDrawn="1">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985"/>
    <a:srgbClr val="C09F29"/>
    <a:srgbClr val="B9A077"/>
    <a:srgbClr val="0000FF"/>
    <a:srgbClr val="361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B881F-5EAD-4DD1-BC97-D9351EE3D24B}" v="8" dt="2024-11-05T21:12:29.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50"/>
      </p:cViewPr>
      <p:guideLst>
        <p:guide orient="horz" pos="2148"/>
        <p:guide pos="2880"/>
        <p:guide orient="horz" pos="1620"/>
        <p:guide pos="228"/>
        <p:guide pos="2887"/>
      </p:guideLst>
    </p:cSldViewPr>
  </p:slideViewPr>
  <p:notesTextViewPr>
    <p:cViewPr>
      <p:scale>
        <a:sx n="1" d="1"/>
        <a:sy n="1" d="1"/>
      </p:scale>
      <p:origin x="0" y="0"/>
    </p:cViewPr>
  </p:notesTextViewPr>
  <p:notesViewPr>
    <p:cSldViewPr snapToGrid="0">
      <p:cViewPr>
        <p:scale>
          <a:sx n="1" d="2"/>
          <a:sy n="1" d="2"/>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28CB881F-5EAD-4DD1-BC97-D9351EE3D24B}"/>
    <pc:docChg chg="undo redo custSel addSld delSld modSld modSection">
      <pc:chgData name="Asher Curtis" userId="494c4f5b-6d11-415a-9d9e-829c1135aa91" providerId="ADAL" clId="{28CB881F-5EAD-4DD1-BC97-D9351EE3D24B}" dt="2024-11-05T21:12:29.306" v="640"/>
      <pc:docMkLst>
        <pc:docMk/>
      </pc:docMkLst>
      <pc:sldChg chg="del">
        <pc:chgData name="Asher Curtis" userId="494c4f5b-6d11-415a-9d9e-829c1135aa91" providerId="ADAL" clId="{28CB881F-5EAD-4DD1-BC97-D9351EE3D24B}" dt="2024-11-05T21:03:00.568" v="204" actId="47"/>
        <pc:sldMkLst>
          <pc:docMk/>
          <pc:sldMk cId="232891492" sldId="257"/>
        </pc:sldMkLst>
      </pc:sldChg>
      <pc:sldChg chg="add">
        <pc:chgData name="Asher Curtis" userId="494c4f5b-6d11-415a-9d9e-829c1135aa91" providerId="ADAL" clId="{28CB881F-5EAD-4DD1-BC97-D9351EE3D24B}" dt="2024-11-05T21:12:29.306" v="640"/>
        <pc:sldMkLst>
          <pc:docMk/>
          <pc:sldMk cId="166231968" sldId="385"/>
        </pc:sldMkLst>
      </pc:sldChg>
      <pc:sldChg chg="modSp mod">
        <pc:chgData name="Asher Curtis" userId="494c4f5b-6d11-415a-9d9e-829c1135aa91" providerId="ADAL" clId="{28CB881F-5EAD-4DD1-BC97-D9351EE3D24B}" dt="2024-11-05T20:57:08.786" v="6" actId="20577"/>
        <pc:sldMkLst>
          <pc:docMk/>
          <pc:sldMk cId="384289130" sldId="495"/>
        </pc:sldMkLst>
        <pc:spChg chg="mod">
          <ac:chgData name="Asher Curtis" userId="494c4f5b-6d11-415a-9d9e-829c1135aa91" providerId="ADAL" clId="{28CB881F-5EAD-4DD1-BC97-D9351EE3D24B}" dt="2024-11-05T20:57:04.443" v="4"/>
          <ac:spMkLst>
            <pc:docMk/>
            <pc:sldMk cId="384289130" sldId="495"/>
            <ac:spMk id="3" creationId="{00000000-0000-0000-0000-000000000000}"/>
          </ac:spMkLst>
        </pc:spChg>
        <pc:spChg chg="mod">
          <ac:chgData name="Asher Curtis" userId="494c4f5b-6d11-415a-9d9e-829c1135aa91" providerId="ADAL" clId="{28CB881F-5EAD-4DD1-BC97-D9351EE3D24B}" dt="2024-11-05T20:57:08.786" v="6" actId="20577"/>
          <ac:spMkLst>
            <pc:docMk/>
            <pc:sldMk cId="384289130" sldId="495"/>
            <ac:spMk id="9" creationId="{B2773AAD-913F-4F7D-B76C-297F2718F473}"/>
          </ac:spMkLst>
        </pc:spChg>
      </pc:sldChg>
      <pc:sldChg chg="modSp mod">
        <pc:chgData name="Asher Curtis" userId="494c4f5b-6d11-415a-9d9e-829c1135aa91" providerId="ADAL" clId="{28CB881F-5EAD-4DD1-BC97-D9351EE3D24B}" dt="2024-11-05T21:02:50.163" v="203" actId="20577"/>
        <pc:sldMkLst>
          <pc:docMk/>
          <pc:sldMk cId="3551787897" sldId="510"/>
        </pc:sldMkLst>
        <pc:spChg chg="mod">
          <ac:chgData name="Asher Curtis" userId="494c4f5b-6d11-415a-9d9e-829c1135aa91" providerId="ADAL" clId="{28CB881F-5EAD-4DD1-BC97-D9351EE3D24B}" dt="2024-11-05T21:02:50.163" v="203" actId="20577"/>
          <ac:spMkLst>
            <pc:docMk/>
            <pc:sldMk cId="3551787897" sldId="510"/>
            <ac:spMk id="3" creationId="{8C51732E-A723-4580-A147-73CBB5BF3D05}"/>
          </ac:spMkLst>
        </pc:spChg>
      </pc:sldChg>
      <pc:sldChg chg="add modTransition">
        <pc:chgData name="Asher Curtis" userId="494c4f5b-6d11-415a-9d9e-829c1135aa91" providerId="ADAL" clId="{28CB881F-5EAD-4DD1-BC97-D9351EE3D24B}" dt="2024-11-05T21:12:29.306" v="640"/>
        <pc:sldMkLst>
          <pc:docMk/>
          <pc:sldMk cId="2391764247" sldId="729"/>
        </pc:sldMkLst>
      </pc:sldChg>
      <pc:sldChg chg="add modTransition">
        <pc:chgData name="Asher Curtis" userId="494c4f5b-6d11-415a-9d9e-829c1135aa91" providerId="ADAL" clId="{28CB881F-5EAD-4DD1-BC97-D9351EE3D24B}" dt="2024-11-05T21:12:29.306" v="640"/>
        <pc:sldMkLst>
          <pc:docMk/>
          <pc:sldMk cId="2603232614" sldId="730"/>
        </pc:sldMkLst>
      </pc:sldChg>
      <pc:sldChg chg="add modTransition">
        <pc:chgData name="Asher Curtis" userId="494c4f5b-6d11-415a-9d9e-829c1135aa91" providerId="ADAL" clId="{28CB881F-5EAD-4DD1-BC97-D9351EE3D24B}" dt="2024-11-05T21:12:29.306" v="640"/>
        <pc:sldMkLst>
          <pc:docMk/>
          <pc:sldMk cId="1633124366" sldId="733"/>
        </pc:sldMkLst>
      </pc:sldChg>
      <pc:sldChg chg="modSp mod">
        <pc:chgData name="Asher Curtis" userId="494c4f5b-6d11-415a-9d9e-829c1135aa91" providerId="ADAL" clId="{28CB881F-5EAD-4DD1-BC97-D9351EE3D24B}" dt="2024-11-05T20:59:31.361" v="182" actId="20577"/>
        <pc:sldMkLst>
          <pc:docMk/>
          <pc:sldMk cId="3035241200" sldId="737"/>
        </pc:sldMkLst>
        <pc:spChg chg="mod">
          <ac:chgData name="Asher Curtis" userId="494c4f5b-6d11-415a-9d9e-829c1135aa91" providerId="ADAL" clId="{28CB881F-5EAD-4DD1-BC97-D9351EE3D24B}" dt="2024-11-05T20:59:31.361" v="182" actId="20577"/>
          <ac:spMkLst>
            <pc:docMk/>
            <pc:sldMk cId="3035241200" sldId="737"/>
            <ac:spMk id="2" creationId="{412DDE70-438E-4700-8215-92CE521DC58C}"/>
          </ac:spMkLst>
        </pc:spChg>
      </pc:sldChg>
      <pc:sldChg chg="del">
        <pc:chgData name="Asher Curtis" userId="494c4f5b-6d11-415a-9d9e-829c1135aa91" providerId="ADAL" clId="{28CB881F-5EAD-4DD1-BC97-D9351EE3D24B}" dt="2024-11-05T21:03:00.568" v="204" actId="47"/>
        <pc:sldMkLst>
          <pc:docMk/>
          <pc:sldMk cId="3633809876" sldId="739"/>
        </pc:sldMkLst>
      </pc:sldChg>
      <pc:sldChg chg="del">
        <pc:chgData name="Asher Curtis" userId="494c4f5b-6d11-415a-9d9e-829c1135aa91" providerId="ADAL" clId="{28CB881F-5EAD-4DD1-BC97-D9351EE3D24B}" dt="2024-11-05T21:03:00.568" v="204" actId="47"/>
        <pc:sldMkLst>
          <pc:docMk/>
          <pc:sldMk cId="1422440882" sldId="740"/>
        </pc:sldMkLst>
      </pc:sldChg>
      <pc:sldChg chg="del">
        <pc:chgData name="Asher Curtis" userId="494c4f5b-6d11-415a-9d9e-829c1135aa91" providerId="ADAL" clId="{28CB881F-5EAD-4DD1-BC97-D9351EE3D24B}" dt="2024-11-05T21:03:00.568" v="204" actId="47"/>
        <pc:sldMkLst>
          <pc:docMk/>
          <pc:sldMk cId="1211547232" sldId="741"/>
        </pc:sldMkLst>
      </pc:sldChg>
      <pc:sldChg chg="modSp add mod">
        <pc:chgData name="Asher Curtis" userId="494c4f5b-6d11-415a-9d9e-829c1135aa91" providerId="ADAL" clId="{28CB881F-5EAD-4DD1-BC97-D9351EE3D24B}" dt="2024-11-05T21:03:51.685" v="221" actId="113"/>
        <pc:sldMkLst>
          <pc:docMk/>
          <pc:sldMk cId="2011400344" sldId="810"/>
        </pc:sldMkLst>
        <pc:spChg chg="mod">
          <ac:chgData name="Asher Curtis" userId="494c4f5b-6d11-415a-9d9e-829c1135aa91" providerId="ADAL" clId="{28CB881F-5EAD-4DD1-BC97-D9351EE3D24B}" dt="2024-11-05T21:03:51.685" v="221" actId="113"/>
          <ac:spMkLst>
            <pc:docMk/>
            <pc:sldMk cId="2011400344" sldId="810"/>
            <ac:spMk id="3" creationId="{3229F57D-F301-7955-FF0A-027F8A3ACBDF}"/>
          </ac:spMkLst>
        </pc:spChg>
      </pc:sldChg>
      <pc:sldChg chg="del">
        <pc:chgData name="Asher Curtis" userId="494c4f5b-6d11-415a-9d9e-829c1135aa91" providerId="ADAL" clId="{28CB881F-5EAD-4DD1-BC97-D9351EE3D24B}" dt="2024-11-05T21:03:00.568" v="204" actId="47"/>
        <pc:sldMkLst>
          <pc:docMk/>
          <pc:sldMk cId="2447492223" sldId="810"/>
        </pc:sldMkLst>
      </pc:sldChg>
      <pc:sldChg chg="modSp add mod">
        <pc:chgData name="Asher Curtis" userId="494c4f5b-6d11-415a-9d9e-829c1135aa91" providerId="ADAL" clId="{28CB881F-5EAD-4DD1-BC97-D9351EE3D24B}" dt="2024-11-05T21:03:35.852" v="218" actId="1076"/>
        <pc:sldMkLst>
          <pc:docMk/>
          <pc:sldMk cId="3546924882" sldId="811"/>
        </pc:sldMkLst>
        <pc:spChg chg="mod">
          <ac:chgData name="Asher Curtis" userId="494c4f5b-6d11-415a-9d9e-829c1135aa91" providerId="ADAL" clId="{28CB881F-5EAD-4DD1-BC97-D9351EE3D24B}" dt="2024-11-05T21:03:35.852" v="218" actId="1076"/>
          <ac:spMkLst>
            <pc:docMk/>
            <pc:sldMk cId="3546924882" sldId="811"/>
            <ac:spMk id="2" creationId="{520C943F-4C28-96BA-3F1C-2F99DC00CE5C}"/>
          </ac:spMkLst>
        </pc:spChg>
      </pc:sldChg>
      <pc:sldChg chg="modSp add mod">
        <pc:chgData name="Asher Curtis" userId="494c4f5b-6d11-415a-9d9e-829c1135aa91" providerId="ADAL" clId="{28CB881F-5EAD-4DD1-BC97-D9351EE3D24B}" dt="2024-11-05T21:04:31.706" v="224" actId="108"/>
        <pc:sldMkLst>
          <pc:docMk/>
          <pc:sldMk cId="2115737232" sldId="812"/>
        </pc:sldMkLst>
        <pc:spChg chg="mod">
          <ac:chgData name="Asher Curtis" userId="494c4f5b-6d11-415a-9d9e-829c1135aa91" providerId="ADAL" clId="{28CB881F-5EAD-4DD1-BC97-D9351EE3D24B}" dt="2024-11-05T21:04:31.706" v="224" actId="108"/>
          <ac:spMkLst>
            <pc:docMk/>
            <pc:sldMk cId="2115737232" sldId="812"/>
            <ac:spMk id="3" creationId="{B6F3185A-35F2-B24C-94D8-4C8DFC2112BA}"/>
          </ac:spMkLst>
        </pc:spChg>
      </pc:sldChg>
      <pc:sldChg chg="modSp add mod">
        <pc:chgData name="Asher Curtis" userId="494c4f5b-6d11-415a-9d9e-829c1135aa91" providerId="ADAL" clId="{28CB881F-5EAD-4DD1-BC97-D9351EE3D24B}" dt="2024-11-05T21:07:25.783" v="336" actId="20577"/>
        <pc:sldMkLst>
          <pc:docMk/>
          <pc:sldMk cId="3574462912" sldId="813"/>
        </pc:sldMkLst>
        <pc:spChg chg="mod">
          <ac:chgData name="Asher Curtis" userId="494c4f5b-6d11-415a-9d9e-829c1135aa91" providerId="ADAL" clId="{28CB881F-5EAD-4DD1-BC97-D9351EE3D24B}" dt="2024-11-05T21:07:25.783" v="336" actId="20577"/>
          <ac:spMkLst>
            <pc:docMk/>
            <pc:sldMk cId="3574462912" sldId="813"/>
            <ac:spMk id="2" creationId="{F7DA517D-A2E9-FE67-C624-2381798D0194}"/>
          </ac:spMkLst>
        </pc:spChg>
      </pc:sldChg>
      <pc:sldChg chg="modSp add mod">
        <pc:chgData name="Asher Curtis" userId="494c4f5b-6d11-415a-9d9e-829c1135aa91" providerId="ADAL" clId="{28CB881F-5EAD-4DD1-BC97-D9351EE3D24B}" dt="2024-11-05T21:05:05.195" v="230" actId="113"/>
        <pc:sldMkLst>
          <pc:docMk/>
          <pc:sldMk cId="1912256588" sldId="814"/>
        </pc:sldMkLst>
        <pc:spChg chg="mod">
          <ac:chgData name="Asher Curtis" userId="494c4f5b-6d11-415a-9d9e-829c1135aa91" providerId="ADAL" clId="{28CB881F-5EAD-4DD1-BC97-D9351EE3D24B}" dt="2024-11-05T21:05:05.195" v="230" actId="113"/>
          <ac:spMkLst>
            <pc:docMk/>
            <pc:sldMk cId="1912256588" sldId="814"/>
            <ac:spMk id="3" creationId="{2F934691-F922-9387-4266-A62A94CDED81}"/>
          </ac:spMkLst>
        </pc:spChg>
      </pc:sldChg>
      <pc:sldChg chg="modSp add mod">
        <pc:chgData name="Asher Curtis" userId="494c4f5b-6d11-415a-9d9e-829c1135aa91" providerId="ADAL" clId="{28CB881F-5EAD-4DD1-BC97-D9351EE3D24B}" dt="2024-11-05T21:05:40.777" v="270" actId="1076"/>
        <pc:sldMkLst>
          <pc:docMk/>
          <pc:sldMk cId="953784733" sldId="815"/>
        </pc:sldMkLst>
        <pc:spChg chg="mod">
          <ac:chgData name="Asher Curtis" userId="494c4f5b-6d11-415a-9d9e-829c1135aa91" providerId="ADAL" clId="{28CB881F-5EAD-4DD1-BC97-D9351EE3D24B}" dt="2024-11-05T21:05:40.777" v="270" actId="1076"/>
          <ac:spMkLst>
            <pc:docMk/>
            <pc:sldMk cId="953784733" sldId="815"/>
            <ac:spMk id="2" creationId="{0A0B70F5-24AD-D439-D441-90AFA45C6E25}"/>
          </ac:spMkLst>
        </pc:spChg>
      </pc:sldChg>
      <pc:sldChg chg="addSp delSp modSp add mod modTransition chgLayout">
        <pc:chgData name="Asher Curtis" userId="494c4f5b-6d11-415a-9d9e-829c1135aa91" providerId="ADAL" clId="{28CB881F-5EAD-4DD1-BC97-D9351EE3D24B}" dt="2024-11-05T21:07:17.696" v="325" actId="20577"/>
        <pc:sldMkLst>
          <pc:docMk/>
          <pc:sldMk cId="446744978" sldId="1096"/>
        </pc:sldMkLst>
        <pc:spChg chg="del">
          <ac:chgData name="Asher Curtis" userId="494c4f5b-6d11-415a-9d9e-829c1135aa91" providerId="ADAL" clId="{28CB881F-5EAD-4DD1-BC97-D9351EE3D24B}" dt="2024-11-05T21:06:43.501" v="274" actId="478"/>
          <ac:spMkLst>
            <pc:docMk/>
            <pc:sldMk cId="446744978" sldId="1096"/>
            <ac:spMk id="2" creationId="{40FFB06E-95ED-4BC7-B4A0-6B4EAD90719C}"/>
          </ac:spMkLst>
        </pc:spChg>
        <pc:spChg chg="add mod">
          <ac:chgData name="Asher Curtis" userId="494c4f5b-6d11-415a-9d9e-829c1135aa91" providerId="ADAL" clId="{28CB881F-5EAD-4DD1-BC97-D9351EE3D24B}" dt="2024-11-05T21:07:17.696" v="325" actId="20577"/>
          <ac:spMkLst>
            <pc:docMk/>
            <pc:sldMk cId="446744978" sldId="1096"/>
            <ac:spMk id="4" creationId="{513391DF-97DF-BBEF-C58C-5769081C4992}"/>
          </ac:spMkLst>
        </pc:spChg>
      </pc:sldChg>
      <pc:sldChg chg="modSp add mod modTransition modClrScheme chgLayout">
        <pc:chgData name="Asher Curtis" userId="494c4f5b-6d11-415a-9d9e-829c1135aa91" providerId="ADAL" clId="{28CB881F-5EAD-4DD1-BC97-D9351EE3D24B}" dt="2024-11-05T21:06:35.079" v="272" actId="700"/>
        <pc:sldMkLst>
          <pc:docMk/>
          <pc:sldMk cId="1101175871" sldId="2008"/>
        </pc:sldMkLst>
        <pc:spChg chg="mod ord">
          <ac:chgData name="Asher Curtis" userId="494c4f5b-6d11-415a-9d9e-829c1135aa91" providerId="ADAL" clId="{28CB881F-5EAD-4DD1-BC97-D9351EE3D24B}" dt="2024-11-05T21:06:35.079" v="272" actId="700"/>
          <ac:spMkLst>
            <pc:docMk/>
            <pc:sldMk cId="1101175871" sldId="2008"/>
            <ac:spMk id="2" creationId="{467A8B85-8B2A-44E0-A0CA-A13632850DE9}"/>
          </ac:spMkLst>
        </pc:spChg>
      </pc:sldChg>
      <pc:sldChg chg="modSp new mod modClrScheme chgLayout">
        <pc:chgData name="Asher Curtis" userId="494c4f5b-6d11-415a-9d9e-829c1135aa91" providerId="ADAL" clId="{28CB881F-5EAD-4DD1-BC97-D9351EE3D24B}" dt="2024-11-05T21:11:46.172" v="638" actId="20577"/>
        <pc:sldMkLst>
          <pc:docMk/>
          <pc:sldMk cId="1964144993" sldId="2009"/>
        </pc:sldMkLst>
        <pc:spChg chg="mod ord">
          <ac:chgData name="Asher Curtis" userId="494c4f5b-6d11-415a-9d9e-829c1135aa91" providerId="ADAL" clId="{28CB881F-5EAD-4DD1-BC97-D9351EE3D24B}" dt="2024-11-05T21:11:25.191" v="627" actId="700"/>
          <ac:spMkLst>
            <pc:docMk/>
            <pc:sldMk cId="1964144993" sldId="2009"/>
            <ac:spMk id="2" creationId="{7A26730B-E680-23F8-5749-54224D9B3F39}"/>
          </ac:spMkLst>
        </pc:spChg>
        <pc:spChg chg="mod ord">
          <ac:chgData name="Asher Curtis" userId="494c4f5b-6d11-415a-9d9e-829c1135aa91" providerId="ADAL" clId="{28CB881F-5EAD-4DD1-BC97-D9351EE3D24B}" dt="2024-11-05T21:11:46.172" v="638" actId="20577"/>
          <ac:spMkLst>
            <pc:docMk/>
            <pc:sldMk cId="1964144993" sldId="2009"/>
            <ac:spMk id="3" creationId="{DDC3D9F6-17E1-D921-7028-A42413E48115}"/>
          </ac:spMkLst>
        </pc:spChg>
      </pc:sldChg>
      <pc:sldChg chg="new del">
        <pc:chgData name="Asher Curtis" userId="494c4f5b-6d11-415a-9d9e-829c1135aa91" providerId="ADAL" clId="{28CB881F-5EAD-4DD1-BC97-D9351EE3D24B}" dt="2024-11-05T21:11:50.896" v="639" actId="47"/>
        <pc:sldMkLst>
          <pc:docMk/>
          <pc:sldMk cId="434985855" sldId="2010"/>
        </pc:sldMkLst>
      </pc:sldChg>
      <pc:sldChg chg="add modTransition">
        <pc:chgData name="Asher Curtis" userId="494c4f5b-6d11-415a-9d9e-829c1135aa91" providerId="ADAL" clId="{28CB881F-5EAD-4DD1-BC97-D9351EE3D24B}" dt="2024-11-05T21:12:29.306" v="640"/>
        <pc:sldMkLst>
          <pc:docMk/>
          <pc:sldMk cId="1290024310" sldId="2011"/>
        </pc:sldMkLst>
      </pc:sldChg>
      <pc:sldChg chg="add modTransition">
        <pc:chgData name="Asher Curtis" userId="494c4f5b-6d11-415a-9d9e-829c1135aa91" providerId="ADAL" clId="{28CB881F-5EAD-4DD1-BC97-D9351EE3D24B}" dt="2024-11-05T21:12:29.306" v="640"/>
        <pc:sldMkLst>
          <pc:docMk/>
          <pc:sldMk cId="191093897" sldId="2012"/>
        </pc:sldMkLst>
      </pc:sldChg>
      <pc:sldChg chg="add modTransition">
        <pc:chgData name="Asher Curtis" userId="494c4f5b-6d11-415a-9d9e-829c1135aa91" providerId="ADAL" clId="{28CB881F-5EAD-4DD1-BC97-D9351EE3D24B}" dt="2024-11-05T21:12:29.306" v="640"/>
        <pc:sldMkLst>
          <pc:docMk/>
          <pc:sldMk cId="2430586628" sldId="2013"/>
        </pc:sldMkLst>
      </pc:sldChg>
      <pc:sldChg chg="add modTransition">
        <pc:chgData name="Asher Curtis" userId="494c4f5b-6d11-415a-9d9e-829c1135aa91" providerId="ADAL" clId="{28CB881F-5EAD-4DD1-BC97-D9351EE3D24B}" dt="2024-11-05T21:12:29.306" v="640"/>
        <pc:sldMkLst>
          <pc:docMk/>
          <pc:sldMk cId="3082571124" sldId="20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fontAlgn="auto">
              <a:spcBef>
                <a:spcPts val="0"/>
              </a:spcBef>
              <a:spcAft>
                <a:spcPts val="0"/>
              </a:spcAft>
              <a:defRPr sz="1200" smtClean="0">
                <a:latin typeface="+mn-lt"/>
                <a:cs typeface="+mn-cs"/>
              </a:defRPr>
            </a:lvl1pPr>
          </a:lstStyle>
          <a:p>
            <a:pPr>
              <a:defRPr/>
            </a:pPr>
            <a:fld id="{F87AE820-DFE1-4C3C-B564-108A438BD633}" type="datetimeFigureOut">
              <a:rPr lang="en-US">
                <a:latin typeface="Arial" panose="020B0604020202020204" pitchFamily="34" charset="0"/>
              </a:rPr>
              <a:pPr>
                <a:defRPr/>
              </a:pPr>
              <a:t>11/5/2024</a:t>
            </a:fld>
            <a:endParaRPr lang="en-US">
              <a:latin typeface="Arial" panose="020B0604020202020204" pitchFamily="34" charset="0"/>
            </a:endParaRPr>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fontAlgn="auto">
              <a:spcBef>
                <a:spcPts val="0"/>
              </a:spcBef>
              <a:spcAft>
                <a:spcPts val="0"/>
              </a:spcAft>
              <a:defRPr sz="1200" smtClean="0">
                <a:latin typeface="+mn-lt"/>
                <a:cs typeface="+mn-cs"/>
              </a:defRPr>
            </a:lvl1pPr>
          </a:lstStyle>
          <a:p>
            <a:pPr>
              <a:defRPr/>
            </a:pPr>
            <a:fld id="{429C84BD-FF2B-4119-9416-77652C2C47E2}" type="slidenum">
              <a:rPr lang="en-US">
                <a:latin typeface="Arial" panose="020B0604020202020204" pitchFamily="34" charset="0"/>
              </a:rPr>
              <a:pPr>
                <a:defRPr/>
              </a:pPr>
              <a:t>‹#›</a:t>
            </a:fld>
            <a:endParaRPr lang="en-US">
              <a:latin typeface="Arial" panose="020B0604020202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fontAlgn="auto">
              <a:spcBef>
                <a:spcPts val="0"/>
              </a:spcBef>
              <a:spcAft>
                <a:spcPts val="0"/>
              </a:spcAft>
              <a:defRPr sz="1200" smtClean="0">
                <a:latin typeface="Arial" panose="020B0604020202020204" pitchFamily="34" charset="0"/>
                <a:cs typeface="+mn-cs"/>
              </a:defRPr>
            </a:lvl1pPr>
          </a:lstStyle>
          <a:p>
            <a:pPr>
              <a:defRPr/>
            </a:pPr>
            <a:fld id="{7C0560D2-22A1-4522-9A61-5BC081CC233D}" type="datetimeFigureOut">
              <a:rPr lang="en-US" smtClean="0"/>
              <a:pPr>
                <a:defRPr/>
              </a:pPr>
              <a:t>11/5/2024</a:t>
            </a:fld>
            <a:endParaRPr lang="en-US"/>
          </a:p>
        </p:txBody>
      </p:sp>
      <p:sp>
        <p:nvSpPr>
          <p:cNvPr id="4" name="Slide Image Placeholder 3"/>
          <p:cNvSpPr>
            <a:spLocks noGrp="1" noRot="1" noChangeAspect="1"/>
          </p:cNvSpPr>
          <p:nvPr>
            <p:ph type="sldImg" idx="2"/>
          </p:nvPr>
        </p:nvSpPr>
        <p:spPr>
          <a:xfrm>
            <a:off x="2362200" y="547688"/>
            <a:ext cx="4876800" cy="274320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fontAlgn="auto">
              <a:spcBef>
                <a:spcPts val="0"/>
              </a:spcBef>
              <a:spcAft>
                <a:spcPts val="0"/>
              </a:spcAft>
              <a:defRPr sz="1200" smtClean="0">
                <a:latin typeface="Arial" panose="020B0604020202020204" pitchFamily="34" charset="0"/>
                <a:cs typeface="+mn-cs"/>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457200"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Faculty note: Ten transactions are provided (estimated 10 minutes to complete). You can ask for students to research less transactions as desired based on permitted time. </a:t>
            </a:r>
          </a:p>
        </p:txBody>
      </p:sp>
      <p:sp>
        <p:nvSpPr>
          <p:cNvPr id="4" name="Foliennummernplatzhalt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338578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18</a:t>
            </a:fld>
            <a:endParaRPr lang="en-US"/>
          </a:p>
        </p:txBody>
      </p:sp>
    </p:spTree>
    <p:extLst>
      <p:ext uri="{BB962C8B-B14F-4D97-AF65-F5344CB8AC3E}">
        <p14:creationId xmlns:p14="http://schemas.microsoft.com/office/powerpoint/2010/main" val="335289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4417D-1188-4C37-8002-C7B0954B3805}" type="slidenum">
              <a:rPr lang="en-US" smtClean="0"/>
              <a:t>21</a:t>
            </a:fld>
            <a:endParaRPr lang="en-US"/>
          </a:p>
        </p:txBody>
      </p:sp>
    </p:spTree>
    <p:extLst>
      <p:ext uri="{BB962C8B-B14F-4D97-AF65-F5344CB8AC3E}">
        <p14:creationId xmlns:p14="http://schemas.microsoft.com/office/powerpoint/2010/main" val="6858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1951" y="3014332"/>
            <a:ext cx="7762875" cy="538609"/>
          </a:xfrm>
          <a:prstGeom prst="rect">
            <a:avLst/>
          </a:prstGeom>
        </p:spPr>
        <p:txBody>
          <a:bodyPr anchor="t" anchorCtr="0"/>
          <a:lstStyle>
            <a:lvl1pPr marL="0" indent="0" algn="l">
              <a:spcBef>
                <a:spcPts val="0"/>
              </a:spcBef>
              <a:spcAft>
                <a:spcPts val="300"/>
              </a:spcAft>
              <a:buNone/>
              <a:defRPr sz="29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name</a:t>
            </a:r>
          </a:p>
        </p:txBody>
      </p:sp>
      <p:sp>
        <p:nvSpPr>
          <p:cNvPr id="7" name="Title 1"/>
          <p:cNvSpPr>
            <a:spLocks noGrp="1"/>
          </p:cNvSpPr>
          <p:nvPr>
            <p:ph type="title" hasCustomPrompt="1"/>
          </p:nvPr>
        </p:nvSpPr>
        <p:spPr>
          <a:xfrm>
            <a:off x="361951" y="1419523"/>
            <a:ext cx="7743825" cy="1272143"/>
          </a:xfrm>
          <a:prstGeom prst="rect">
            <a:avLst/>
          </a:prstGeom>
        </p:spPr>
        <p:txBody>
          <a:bodyPr anchor="b" anchorCtr="0"/>
          <a:lstStyle>
            <a:lvl1pPr algn="l">
              <a:lnSpc>
                <a:spcPts val="4600"/>
              </a:lnSpc>
              <a:spcBef>
                <a:spcPts val="0"/>
              </a:spcBef>
              <a:defRPr sz="4400" b="0" cap="all" spc="-30" baseline="0">
                <a:solidFill>
                  <a:schemeClr val="tx2"/>
                </a:solidFill>
                <a:latin typeface="Arial Black" panose="020B0A04020102020204" pitchFamily="34" charset="0"/>
              </a:defRPr>
            </a:lvl1pPr>
          </a:lstStyle>
          <a:p>
            <a:r>
              <a:rPr lang="en-US"/>
              <a:t>Click to edit master title style</a:t>
            </a:r>
          </a:p>
        </p:txBody>
      </p:sp>
      <p:sp>
        <p:nvSpPr>
          <p:cNvPr id="13" name="Freeform 12"/>
          <p:cNvSpPr>
            <a:spLocks/>
          </p:cNvSpPr>
          <p:nvPr userDrawn="1"/>
        </p:nvSpPr>
        <p:spPr bwMode="auto">
          <a:xfrm>
            <a:off x="7951304" y="384934"/>
            <a:ext cx="1192696" cy="799273"/>
          </a:xfrm>
          <a:custGeom>
            <a:avLst/>
            <a:gdLst>
              <a:gd name="T0" fmla="*/ 88 w 3456"/>
              <a:gd name="T1" fmla="*/ 0 h 2317"/>
              <a:gd name="T2" fmla="*/ 462 w 3456"/>
              <a:gd name="T3" fmla="*/ 0 h 2317"/>
              <a:gd name="T4" fmla="*/ 1159 w 3456"/>
              <a:gd name="T5" fmla="*/ 0 h 2317"/>
              <a:gd name="T6" fmla="*/ 1231 w 3456"/>
              <a:gd name="T7" fmla="*/ 419 h 2317"/>
              <a:gd name="T8" fmla="*/ 953 w 3456"/>
              <a:gd name="T9" fmla="*/ 419 h 2317"/>
              <a:gd name="T10" fmla="*/ 1239 w 3456"/>
              <a:gd name="T11" fmla="*/ 1591 h 2317"/>
              <a:gd name="T12" fmla="*/ 1298 w 3456"/>
              <a:gd name="T13" fmla="*/ 1374 h 2317"/>
              <a:gd name="T14" fmla="*/ 1387 w 3456"/>
              <a:gd name="T15" fmla="*/ 1044 h 2317"/>
              <a:gd name="T16" fmla="*/ 1487 w 3456"/>
              <a:gd name="T17" fmla="*/ 673 h 2317"/>
              <a:gd name="T18" fmla="*/ 1580 w 3456"/>
              <a:gd name="T19" fmla="*/ 328 h 2317"/>
              <a:gd name="T20" fmla="*/ 1646 w 3456"/>
              <a:gd name="T21" fmla="*/ 81 h 2317"/>
              <a:gd name="T22" fmla="*/ 1763 w 3456"/>
              <a:gd name="T23" fmla="*/ 0 h 2317"/>
              <a:gd name="T24" fmla="*/ 2093 w 3456"/>
              <a:gd name="T25" fmla="*/ 0 h 2317"/>
              <a:gd name="T26" fmla="*/ 2122 w 3456"/>
              <a:gd name="T27" fmla="*/ 113 h 2317"/>
              <a:gd name="T28" fmla="*/ 2189 w 3456"/>
              <a:gd name="T29" fmla="*/ 380 h 2317"/>
              <a:gd name="T30" fmla="*/ 2277 w 3456"/>
              <a:gd name="T31" fmla="*/ 734 h 2317"/>
              <a:gd name="T32" fmla="*/ 2369 w 3456"/>
              <a:gd name="T33" fmla="*/ 1105 h 2317"/>
              <a:gd name="T34" fmla="*/ 2447 w 3456"/>
              <a:gd name="T35" fmla="*/ 1420 h 2317"/>
              <a:gd name="T36" fmla="*/ 2496 w 3456"/>
              <a:gd name="T37" fmla="*/ 1611 h 2317"/>
              <a:gd name="T38" fmla="*/ 2634 w 3456"/>
              <a:gd name="T39" fmla="*/ 419 h 2317"/>
              <a:gd name="T40" fmla="*/ 2536 w 3456"/>
              <a:gd name="T41" fmla="*/ 281 h 2317"/>
              <a:gd name="T42" fmla="*/ 2536 w 3456"/>
              <a:gd name="T43" fmla="*/ 0 h 2317"/>
              <a:gd name="T44" fmla="*/ 3215 w 3456"/>
              <a:gd name="T45" fmla="*/ 419 h 2317"/>
              <a:gd name="T46" fmla="*/ 3178 w 3456"/>
              <a:gd name="T47" fmla="*/ 446 h 2317"/>
              <a:gd name="T48" fmla="*/ 3127 w 3456"/>
              <a:gd name="T49" fmla="*/ 640 h 2317"/>
              <a:gd name="T50" fmla="*/ 3041 w 3456"/>
              <a:gd name="T51" fmla="*/ 967 h 2317"/>
              <a:gd name="T52" fmla="*/ 2938 w 3456"/>
              <a:gd name="T53" fmla="*/ 1360 h 2317"/>
              <a:gd name="T54" fmla="*/ 2833 w 3456"/>
              <a:gd name="T55" fmla="*/ 1754 h 2317"/>
              <a:gd name="T56" fmla="*/ 2746 w 3456"/>
              <a:gd name="T57" fmla="*/ 2084 h 2317"/>
              <a:gd name="T58" fmla="*/ 2693 w 3456"/>
              <a:gd name="T59" fmla="*/ 2286 h 2317"/>
              <a:gd name="T60" fmla="*/ 2525 w 3456"/>
              <a:gd name="T61" fmla="*/ 2317 h 2317"/>
              <a:gd name="T62" fmla="*/ 2242 w 3456"/>
              <a:gd name="T63" fmla="*/ 2317 h 2317"/>
              <a:gd name="T64" fmla="*/ 2020 w 3456"/>
              <a:gd name="T65" fmla="*/ 2301 h 2317"/>
              <a:gd name="T66" fmla="*/ 1977 w 3456"/>
              <a:gd name="T67" fmla="*/ 2131 h 2317"/>
              <a:gd name="T68" fmla="*/ 1906 w 3456"/>
              <a:gd name="T69" fmla="*/ 1845 h 2317"/>
              <a:gd name="T70" fmla="*/ 1825 w 3456"/>
              <a:gd name="T71" fmla="*/ 1527 h 2317"/>
              <a:gd name="T72" fmla="*/ 1758 w 3456"/>
              <a:gd name="T73" fmla="*/ 1258 h 2317"/>
              <a:gd name="T74" fmla="*/ 1725 w 3456"/>
              <a:gd name="T75" fmla="*/ 1126 h 2317"/>
              <a:gd name="T76" fmla="*/ 1705 w 3456"/>
              <a:gd name="T77" fmla="*/ 1195 h 2317"/>
              <a:gd name="T78" fmla="*/ 1644 w 3456"/>
              <a:gd name="T79" fmla="*/ 1428 h 2317"/>
              <a:gd name="T80" fmla="*/ 1561 w 3456"/>
              <a:gd name="T81" fmla="*/ 1739 h 2317"/>
              <a:gd name="T82" fmla="*/ 1481 w 3456"/>
              <a:gd name="T83" fmla="*/ 2045 h 2317"/>
              <a:gd name="T84" fmla="*/ 1423 w 3456"/>
              <a:gd name="T85" fmla="*/ 2263 h 2317"/>
              <a:gd name="T86" fmla="*/ 1272 w 3456"/>
              <a:gd name="T87" fmla="*/ 2317 h 2317"/>
              <a:gd name="T88" fmla="*/ 1012 w 3456"/>
              <a:gd name="T89" fmla="*/ 2317 h 2317"/>
              <a:gd name="T90" fmla="*/ 748 w 3456"/>
              <a:gd name="T91" fmla="*/ 2313 h 2317"/>
              <a:gd name="T92" fmla="*/ 711 w 3456"/>
              <a:gd name="T93" fmla="*/ 2169 h 2317"/>
              <a:gd name="T94" fmla="*/ 638 w 3456"/>
              <a:gd name="T95" fmla="*/ 1874 h 2317"/>
              <a:gd name="T96" fmla="*/ 542 w 3456"/>
              <a:gd name="T97" fmla="*/ 1494 h 2317"/>
              <a:gd name="T98" fmla="*/ 442 w 3456"/>
              <a:gd name="T99" fmla="*/ 1093 h 2317"/>
              <a:gd name="T100" fmla="*/ 353 w 3456"/>
              <a:gd name="T101" fmla="*/ 738 h 2317"/>
              <a:gd name="T102" fmla="*/ 291 w 3456"/>
              <a:gd name="T103" fmla="*/ 492 h 2317"/>
              <a:gd name="T104" fmla="*/ 118 w 3456"/>
              <a:gd name="T105" fmla="*/ 419 h 2317"/>
              <a:gd name="T106" fmla="*/ 0 w 3456"/>
              <a:gd name="T107" fmla="*/ 419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2317">
                <a:moveTo>
                  <a:pt x="0" y="0"/>
                </a:moveTo>
                <a:lnTo>
                  <a:pt x="15" y="0"/>
                </a:lnTo>
                <a:lnTo>
                  <a:pt x="22" y="0"/>
                </a:lnTo>
                <a:lnTo>
                  <a:pt x="43" y="0"/>
                </a:lnTo>
                <a:lnTo>
                  <a:pt x="71" y="0"/>
                </a:lnTo>
                <a:lnTo>
                  <a:pt x="88" y="0"/>
                </a:lnTo>
                <a:lnTo>
                  <a:pt x="189" y="0"/>
                </a:lnTo>
                <a:lnTo>
                  <a:pt x="237" y="0"/>
                </a:lnTo>
                <a:lnTo>
                  <a:pt x="289" y="0"/>
                </a:lnTo>
                <a:lnTo>
                  <a:pt x="345" y="0"/>
                </a:lnTo>
                <a:lnTo>
                  <a:pt x="402" y="0"/>
                </a:lnTo>
                <a:lnTo>
                  <a:pt x="462" y="0"/>
                </a:lnTo>
                <a:lnTo>
                  <a:pt x="941" y="0"/>
                </a:lnTo>
                <a:lnTo>
                  <a:pt x="993" y="0"/>
                </a:lnTo>
                <a:lnTo>
                  <a:pt x="1042" y="0"/>
                </a:lnTo>
                <a:lnTo>
                  <a:pt x="1106" y="0"/>
                </a:lnTo>
                <a:lnTo>
                  <a:pt x="1125" y="0"/>
                </a:lnTo>
                <a:lnTo>
                  <a:pt x="1159" y="0"/>
                </a:lnTo>
                <a:lnTo>
                  <a:pt x="1188" y="0"/>
                </a:lnTo>
                <a:lnTo>
                  <a:pt x="1231" y="0"/>
                </a:lnTo>
                <a:lnTo>
                  <a:pt x="1231" y="372"/>
                </a:lnTo>
                <a:lnTo>
                  <a:pt x="1231" y="394"/>
                </a:lnTo>
                <a:lnTo>
                  <a:pt x="1231" y="410"/>
                </a:lnTo>
                <a:lnTo>
                  <a:pt x="1231" y="419"/>
                </a:lnTo>
                <a:lnTo>
                  <a:pt x="1082" y="419"/>
                </a:lnTo>
                <a:lnTo>
                  <a:pt x="1053" y="419"/>
                </a:lnTo>
                <a:lnTo>
                  <a:pt x="1024" y="419"/>
                </a:lnTo>
                <a:lnTo>
                  <a:pt x="997" y="419"/>
                </a:lnTo>
                <a:lnTo>
                  <a:pt x="973" y="419"/>
                </a:lnTo>
                <a:lnTo>
                  <a:pt x="953" y="419"/>
                </a:lnTo>
                <a:lnTo>
                  <a:pt x="924" y="419"/>
                </a:lnTo>
                <a:lnTo>
                  <a:pt x="1226" y="1638"/>
                </a:lnTo>
                <a:lnTo>
                  <a:pt x="1227" y="1635"/>
                </a:lnTo>
                <a:lnTo>
                  <a:pt x="1229" y="1627"/>
                </a:lnTo>
                <a:lnTo>
                  <a:pt x="1234" y="1611"/>
                </a:lnTo>
                <a:lnTo>
                  <a:pt x="1239" y="1591"/>
                </a:lnTo>
                <a:lnTo>
                  <a:pt x="1246" y="1566"/>
                </a:lnTo>
                <a:lnTo>
                  <a:pt x="1255" y="1536"/>
                </a:lnTo>
                <a:lnTo>
                  <a:pt x="1264" y="1502"/>
                </a:lnTo>
                <a:lnTo>
                  <a:pt x="1275" y="1463"/>
                </a:lnTo>
                <a:lnTo>
                  <a:pt x="1286" y="1420"/>
                </a:lnTo>
                <a:lnTo>
                  <a:pt x="1298" y="1374"/>
                </a:lnTo>
                <a:lnTo>
                  <a:pt x="1311" y="1325"/>
                </a:lnTo>
                <a:lnTo>
                  <a:pt x="1325" y="1273"/>
                </a:lnTo>
                <a:lnTo>
                  <a:pt x="1339" y="1219"/>
                </a:lnTo>
                <a:lnTo>
                  <a:pt x="1355" y="1162"/>
                </a:lnTo>
                <a:lnTo>
                  <a:pt x="1371" y="1104"/>
                </a:lnTo>
                <a:lnTo>
                  <a:pt x="1387" y="1044"/>
                </a:lnTo>
                <a:lnTo>
                  <a:pt x="1403" y="984"/>
                </a:lnTo>
                <a:lnTo>
                  <a:pt x="1420" y="922"/>
                </a:lnTo>
                <a:lnTo>
                  <a:pt x="1437" y="860"/>
                </a:lnTo>
                <a:lnTo>
                  <a:pt x="1454" y="797"/>
                </a:lnTo>
                <a:lnTo>
                  <a:pt x="1470" y="734"/>
                </a:lnTo>
                <a:lnTo>
                  <a:pt x="1487" y="673"/>
                </a:lnTo>
                <a:lnTo>
                  <a:pt x="1504" y="611"/>
                </a:lnTo>
                <a:lnTo>
                  <a:pt x="1520" y="551"/>
                </a:lnTo>
                <a:lnTo>
                  <a:pt x="1535" y="492"/>
                </a:lnTo>
                <a:lnTo>
                  <a:pt x="1551" y="436"/>
                </a:lnTo>
                <a:lnTo>
                  <a:pt x="1566" y="380"/>
                </a:lnTo>
                <a:lnTo>
                  <a:pt x="1580" y="328"/>
                </a:lnTo>
                <a:lnTo>
                  <a:pt x="1593" y="278"/>
                </a:lnTo>
                <a:lnTo>
                  <a:pt x="1605" y="231"/>
                </a:lnTo>
                <a:lnTo>
                  <a:pt x="1618" y="188"/>
                </a:lnTo>
                <a:lnTo>
                  <a:pt x="1629" y="149"/>
                </a:lnTo>
                <a:lnTo>
                  <a:pt x="1638" y="112"/>
                </a:lnTo>
                <a:lnTo>
                  <a:pt x="1646" y="81"/>
                </a:lnTo>
                <a:lnTo>
                  <a:pt x="1654" y="55"/>
                </a:lnTo>
                <a:lnTo>
                  <a:pt x="1660" y="33"/>
                </a:lnTo>
                <a:lnTo>
                  <a:pt x="1664" y="16"/>
                </a:lnTo>
                <a:lnTo>
                  <a:pt x="1667" y="6"/>
                </a:lnTo>
                <a:lnTo>
                  <a:pt x="1668" y="0"/>
                </a:lnTo>
                <a:lnTo>
                  <a:pt x="1763" y="0"/>
                </a:lnTo>
                <a:lnTo>
                  <a:pt x="1794" y="0"/>
                </a:lnTo>
                <a:lnTo>
                  <a:pt x="1811" y="0"/>
                </a:lnTo>
                <a:lnTo>
                  <a:pt x="1968" y="0"/>
                </a:lnTo>
                <a:lnTo>
                  <a:pt x="1999" y="0"/>
                </a:lnTo>
                <a:lnTo>
                  <a:pt x="2028" y="0"/>
                </a:lnTo>
                <a:lnTo>
                  <a:pt x="2093" y="0"/>
                </a:lnTo>
                <a:lnTo>
                  <a:pt x="2095" y="6"/>
                </a:lnTo>
                <a:lnTo>
                  <a:pt x="2098" y="16"/>
                </a:lnTo>
                <a:lnTo>
                  <a:pt x="2102" y="33"/>
                </a:lnTo>
                <a:lnTo>
                  <a:pt x="2107" y="55"/>
                </a:lnTo>
                <a:lnTo>
                  <a:pt x="2113" y="81"/>
                </a:lnTo>
                <a:lnTo>
                  <a:pt x="2122" y="113"/>
                </a:lnTo>
                <a:lnTo>
                  <a:pt x="2130" y="149"/>
                </a:lnTo>
                <a:lnTo>
                  <a:pt x="2141" y="188"/>
                </a:lnTo>
                <a:lnTo>
                  <a:pt x="2151" y="231"/>
                </a:lnTo>
                <a:lnTo>
                  <a:pt x="2163" y="278"/>
                </a:lnTo>
                <a:lnTo>
                  <a:pt x="2175" y="328"/>
                </a:lnTo>
                <a:lnTo>
                  <a:pt x="2189" y="380"/>
                </a:lnTo>
                <a:lnTo>
                  <a:pt x="2202" y="436"/>
                </a:lnTo>
                <a:lnTo>
                  <a:pt x="2216" y="492"/>
                </a:lnTo>
                <a:lnTo>
                  <a:pt x="2231" y="552"/>
                </a:lnTo>
                <a:lnTo>
                  <a:pt x="2246" y="611"/>
                </a:lnTo>
                <a:lnTo>
                  <a:pt x="2261" y="673"/>
                </a:lnTo>
                <a:lnTo>
                  <a:pt x="2277" y="734"/>
                </a:lnTo>
                <a:lnTo>
                  <a:pt x="2292" y="797"/>
                </a:lnTo>
                <a:lnTo>
                  <a:pt x="2308" y="860"/>
                </a:lnTo>
                <a:lnTo>
                  <a:pt x="2323" y="922"/>
                </a:lnTo>
                <a:lnTo>
                  <a:pt x="2339" y="984"/>
                </a:lnTo>
                <a:lnTo>
                  <a:pt x="2354" y="1044"/>
                </a:lnTo>
                <a:lnTo>
                  <a:pt x="2369" y="1105"/>
                </a:lnTo>
                <a:lnTo>
                  <a:pt x="2384" y="1162"/>
                </a:lnTo>
                <a:lnTo>
                  <a:pt x="2397" y="1219"/>
                </a:lnTo>
                <a:lnTo>
                  <a:pt x="2411" y="1273"/>
                </a:lnTo>
                <a:lnTo>
                  <a:pt x="2423" y="1325"/>
                </a:lnTo>
                <a:lnTo>
                  <a:pt x="2436" y="1374"/>
                </a:lnTo>
                <a:lnTo>
                  <a:pt x="2447" y="1420"/>
                </a:lnTo>
                <a:lnTo>
                  <a:pt x="2458" y="1463"/>
                </a:lnTo>
                <a:lnTo>
                  <a:pt x="2467" y="1502"/>
                </a:lnTo>
                <a:lnTo>
                  <a:pt x="2477" y="1536"/>
                </a:lnTo>
                <a:lnTo>
                  <a:pt x="2484" y="1565"/>
                </a:lnTo>
                <a:lnTo>
                  <a:pt x="2490" y="1591"/>
                </a:lnTo>
                <a:lnTo>
                  <a:pt x="2496" y="1611"/>
                </a:lnTo>
                <a:lnTo>
                  <a:pt x="2499" y="1627"/>
                </a:lnTo>
                <a:lnTo>
                  <a:pt x="2501" y="1635"/>
                </a:lnTo>
                <a:lnTo>
                  <a:pt x="2502" y="1638"/>
                </a:lnTo>
                <a:lnTo>
                  <a:pt x="2831" y="419"/>
                </a:lnTo>
                <a:lnTo>
                  <a:pt x="2663" y="419"/>
                </a:lnTo>
                <a:lnTo>
                  <a:pt x="2634" y="419"/>
                </a:lnTo>
                <a:lnTo>
                  <a:pt x="2607" y="419"/>
                </a:lnTo>
                <a:lnTo>
                  <a:pt x="2582" y="419"/>
                </a:lnTo>
                <a:lnTo>
                  <a:pt x="2562" y="419"/>
                </a:lnTo>
                <a:lnTo>
                  <a:pt x="2546" y="419"/>
                </a:lnTo>
                <a:lnTo>
                  <a:pt x="2536" y="419"/>
                </a:lnTo>
                <a:lnTo>
                  <a:pt x="2536" y="281"/>
                </a:lnTo>
                <a:lnTo>
                  <a:pt x="2536" y="246"/>
                </a:lnTo>
                <a:lnTo>
                  <a:pt x="2536" y="209"/>
                </a:lnTo>
                <a:lnTo>
                  <a:pt x="2536" y="47"/>
                </a:lnTo>
                <a:lnTo>
                  <a:pt x="2536" y="26"/>
                </a:lnTo>
                <a:lnTo>
                  <a:pt x="2536" y="10"/>
                </a:lnTo>
                <a:lnTo>
                  <a:pt x="2536" y="0"/>
                </a:lnTo>
                <a:lnTo>
                  <a:pt x="3456" y="0"/>
                </a:lnTo>
                <a:lnTo>
                  <a:pt x="3456" y="419"/>
                </a:lnTo>
                <a:lnTo>
                  <a:pt x="3283" y="419"/>
                </a:lnTo>
                <a:lnTo>
                  <a:pt x="3258" y="419"/>
                </a:lnTo>
                <a:lnTo>
                  <a:pt x="3234" y="419"/>
                </a:lnTo>
                <a:lnTo>
                  <a:pt x="3215" y="419"/>
                </a:lnTo>
                <a:lnTo>
                  <a:pt x="3199" y="419"/>
                </a:lnTo>
                <a:lnTo>
                  <a:pt x="3189" y="419"/>
                </a:lnTo>
                <a:lnTo>
                  <a:pt x="3186" y="419"/>
                </a:lnTo>
                <a:lnTo>
                  <a:pt x="3185" y="422"/>
                </a:lnTo>
                <a:lnTo>
                  <a:pt x="3183" y="431"/>
                </a:lnTo>
                <a:lnTo>
                  <a:pt x="3178" y="446"/>
                </a:lnTo>
                <a:lnTo>
                  <a:pt x="3173" y="466"/>
                </a:lnTo>
                <a:lnTo>
                  <a:pt x="3166" y="492"/>
                </a:lnTo>
                <a:lnTo>
                  <a:pt x="3159" y="522"/>
                </a:lnTo>
                <a:lnTo>
                  <a:pt x="3149" y="558"/>
                </a:lnTo>
                <a:lnTo>
                  <a:pt x="3139" y="597"/>
                </a:lnTo>
                <a:lnTo>
                  <a:pt x="3127" y="640"/>
                </a:lnTo>
                <a:lnTo>
                  <a:pt x="3115" y="687"/>
                </a:lnTo>
                <a:lnTo>
                  <a:pt x="3101" y="738"/>
                </a:lnTo>
                <a:lnTo>
                  <a:pt x="3087" y="791"/>
                </a:lnTo>
                <a:lnTo>
                  <a:pt x="3073" y="847"/>
                </a:lnTo>
                <a:lnTo>
                  <a:pt x="3057" y="906"/>
                </a:lnTo>
                <a:lnTo>
                  <a:pt x="3041" y="967"/>
                </a:lnTo>
                <a:lnTo>
                  <a:pt x="3025" y="1029"/>
                </a:lnTo>
                <a:lnTo>
                  <a:pt x="3008" y="1093"/>
                </a:lnTo>
                <a:lnTo>
                  <a:pt x="2990" y="1159"/>
                </a:lnTo>
                <a:lnTo>
                  <a:pt x="2973" y="1225"/>
                </a:lnTo>
                <a:lnTo>
                  <a:pt x="2955" y="1292"/>
                </a:lnTo>
                <a:lnTo>
                  <a:pt x="2938" y="1360"/>
                </a:lnTo>
                <a:lnTo>
                  <a:pt x="2920" y="1427"/>
                </a:lnTo>
                <a:lnTo>
                  <a:pt x="2902" y="1494"/>
                </a:lnTo>
                <a:lnTo>
                  <a:pt x="2884" y="1560"/>
                </a:lnTo>
                <a:lnTo>
                  <a:pt x="2867" y="1626"/>
                </a:lnTo>
                <a:lnTo>
                  <a:pt x="2850" y="1691"/>
                </a:lnTo>
                <a:lnTo>
                  <a:pt x="2833" y="1754"/>
                </a:lnTo>
                <a:lnTo>
                  <a:pt x="2817" y="1815"/>
                </a:lnTo>
                <a:lnTo>
                  <a:pt x="2801" y="1874"/>
                </a:lnTo>
                <a:lnTo>
                  <a:pt x="2787" y="1931"/>
                </a:lnTo>
                <a:lnTo>
                  <a:pt x="2772" y="1985"/>
                </a:lnTo>
                <a:lnTo>
                  <a:pt x="2759" y="2036"/>
                </a:lnTo>
                <a:lnTo>
                  <a:pt x="2746" y="2084"/>
                </a:lnTo>
                <a:lnTo>
                  <a:pt x="2734" y="2128"/>
                </a:lnTo>
                <a:lnTo>
                  <a:pt x="2724" y="2169"/>
                </a:lnTo>
                <a:lnTo>
                  <a:pt x="2715" y="2205"/>
                </a:lnTo>
                <a:lnTo>
                  <a:pt x="2706" y="2237"/>
                </a:lnTo>
                <a:lnTo>
                  <a:pt x="2699" y="2264"/>
                </a:lnTo>
                <a:lnTo>
                  <a:pt x="2693" y="2286"/>
                </a:lnTo>
                <a:lnTo>
                  <a:pt x="2688" y="2302"/>
                </a:lnTo>
                <a:lnTo>
                  <a:pt x="2686" y="2313"/>
                </a:lnTo>
                <a:lnTo>
                  <a:pt x="2684" y="2317"/>
                </a:lnTo>
                <a:lnTo>
                  <a:pt x="2584" y="2317"/>
                </a:lnTo>
                <a:lnTo>
                  <a:pt x="2548" y="2317"/>
                </a:lnTo>
                <a:lnTo>
                  <a:pt x="2525" y="2317"/>
                </a:lnTo>
                <a:lnTo>
                  <a:pt x="2490" y="2317"/>
                </a:lnTo>
                <a:lnTo>
                  <a:pt x="2466" y="2317"/>
                </a:lnTo>
                <a:lnTo>
                  <a:pt x="2422" y="2317"/>
                </a:lnTo>
                <a:lnTo>
                  <a:pt x="2312" y="2317"/>
                </a:lnTo>
                <a:lnTo>
                  <a:pt x="2286" y="2317"/>
                </a:lnTo>
                <a:lnTo>
                  <a:pt x="2242" y="2317"/>
                </a:lnTo>
                <a:lnTo>
                  <a:pt x="2058" y="2317"/>
                </a:lnTo>
                <a:lnTo>
                  <a:pt x="2045" y="2317"/>
                </a:lnTo>
                <a:lnTo>
                  <a:pt x="2032" y="2317"/>
                </a:lnTo>
                <a:lnTo>
                  <a:pt x="2024" y="2317"/>
                </a:lnTo>
                <a:lnTo>
                  <a:pt x="2023" y="2312"/>
                </a:lnTo>
                <a:lnTo>
                  <a:pt x="2020" y="2301"/>
                </a:lnTo>
                <a:lnTo>
                  <a:pt x="2016" y="2285"/>
                </a:lnTo>
                <a:lnTo>
                  <a:pt x="2011" y="2263"/>
                </a:lnTo>
                <a:lnTo>
                  <a:pt x="2003" y="2236"/>
                </a:lnTo>
                <a:lnTo>
                  <a:pt x="1996" y="2205"/>
                </a:lnTo>
                <a:lnTo>
                  <a:pt x="1988" y="2170"/>
                </a:lnTo>
                <a:lnTo>
                  <a:pt x="1977" y="2131"/>
                </a:lnTo>
                <a:lnTo>
                  <a:pt x="1967" y="2089"/>
                </a:lnTo>
                <a:lnTo>
                  <a:pt x="1956" y="2045"/>
                </a:lnTo>
                <a:lnTo>
                  <a:pt x="1944" y="1998"/>
                </a:lnTo>
                <a:lnTo>
                  <a:pt x="1931" y="1948"/>
                </a:lnTo>
                <a:lnTo>
                  <a:pt x="1919" y="1897"/>
                </a:lnTo>
                <a:lnTo>
                  <a:pt x="1906" y="1845"/>
                </a:lnTo>
                <a:lnTo>
                  <a:pt x="1892" y="1792"/>
                </a:lnTo>
                <a:lnTo>
                  <a:pt x="1879" y="1739"/>
                </a:lnTo>
                <a:lnTo>
                  <a:pt x="1865" y="1684"/>
                </a:lnTo>
                <a:lnTo>
                  <a:pt x="1852" y="1631"/>
                </a:lnTo>
                <a:lnTo>
                  <a:pt x="1839" y="1578"/>
                </a:lnTo>
                <a:lnTo>
                  <a:pt x="1825" y="1527"/>
                </a:lnTo>
                <a:lnTo>
                  <a:pt x="1813" y="1476"/>
                </a:lnTo>
                <a:lnTo>
                  <a:pt x="1801" y="1428"/>
                </a:lnTo>
                <a:lnTo>
                  <a:pt x="1790" y="1381"/>
                </a:lnTo>
                <a:lnTo>
                  <a:pt x="1778" y="1337"/>
                </a:lnTo>
                <a:lnTo>
                  <a:pt x="1768" y="1296"/>
                </a:lnTo>
                <a:lnTo>
                  <a:pt x="1758" y="1258"/>
                </a:lnTo>
                <a:lnTo>
                  <a:pt x="1750" y="1225"/>
                </a:lnTo>
                <a:lnTo>
                  <a:pt x="1743" y="1195"/>
                </a:lnTo>
                <a:lnTo>
                  <a:pt x="1736" y="1170"/>
                </a:lnTo>
                <a:lnTo>
                  <a:pt x="1731" y="1150"/>
                </a:lnTo>
                <a:lnTo>
                  <a:pt x="1727" y="1135"/>
                </a:lnTo>
                <a:lnTo>
                  <a:pt x="1725" y="1126"/>
                </a:lnTo>
                <a:lnTo>
                  <a:pt x="1725" y="1123"/>
                </a:lnTo>
                <a:lnTo>
                  <a:pt x="1724" y="1126"/>
                </a:lnTo>
                <a:lnTo>
                  <a:pt x="1722" y="1135"/>
                </a:lnTo>
                <a:lnTo>
                  <a:pt x="1718" y="1150"/>
                </a:lnTo>
                <a:lnTo>
                  <a:pt x="1712" y="1170"/>
                </a:lnTo>
                <a:lnTo>
                  <a:pt x="1705" y="1195"/>
                </a:lnTo>
                <a:lnTo>
                  <a:pt x="1698" y="1225"/>
                </a:lnTo>
                <a:lnTo>
                  <a:pt x="1688" y="1258"/>
                </a:lnTo>
                <a:lnTo>
                  <a:pt x="1679" y="1296"/>
                </a:lnTo>
                <a:lnTo>
                  <a:pt x="1668" y="1337"/>
                </a:lnTo>
                <a:lnTo>
                  <a:pt x="1657" y="1381"/>
                </a:lnTo>
                <a:lnTo>
                  <a:pt x="1644" y="1428"/>
                </a:lnTo>
                <a:lnTo>
                  <a:pt x="1632" y="1476"/>
                </a:lnTo>
                <a:lnTo>
                  <a:pt x="1618" y="1527"/>
                </a:lnTo>
                <a:lnTo>
                  <a:pt x="1604" y="1578"/>
                </a:lnTo>
                <a:lnTo>
                  <a:pt x="1591" y="1631"/>
                </a:lnTo>
                <a:lnTo>
                  <a:pt x="1576" y="1684"/>
                </a:lnTo>
                <a:lnTo>
                  <a:pt x="1561" y="1739"/>
                </a:lnTo>
                <a:lnTo>
                  <a:pt x="1548" y="1792"/>
                </a:lnTo>
                <a:lnTo>
                  <a:pt x="1534" y="1845"/>
                </a:lnTo>
                <a:lnTo>
                  <a:pt x="1520" y="1897"/>
                </a:lnTo>
                <a:lnTo>
                  <a:pt x="1507" y="1948"/>
                </a:lnTo>
                <a:lnTo>
                  <a:pt x="1493" y="1998"/>
                </a:lnTo>
                <a:lnTo>
                  <a:pt x="1481" y="2045"/>
                </a:lnTo>
                <a:lnTo>
                  <a:pt x="1469" y="2089"/>
                </a:lnTo>
                <a:lnTo>
                  <a:pt x="1458" y="2131"/>
                </a:lnTo>
                <a:lnTo>
                  <a:pt x="1448" y="2170"/>
                </a:lnTo>
                <a:lnTo>
                  <a:pt x="1439" y="2205"/>
                </a:lnTo>
                <a:lnTo>
                  <a:pt x="1431" y="2236"/>
                </a:lnTo>
                <a:lnTo>
                  <a:pt x="1423" y="2263"/>
                </a:lnTo>
                <a:lnTo>
                  <a:pt x="1418" y="2285"/>
                </a:lnTo>
                <a:lnTo>
                  <a:pt x="1414" y="2301"/>
                </a:lnTo>
                <a:lnTo>
                  <a:pt x="1411" y="2312"/>
                </a:lnTo>
                <a:lnTo>
                  <a:pt x="1410" y="2317"/>
                </a:lnTo>
                <a:lnTo>
                  <a:pt x="1308" y="2317"/>
                </a:lnTo>
                <a:lnTo>
                  <a:pt x="1272" y="2317"/>
                </a:lnTo>
                <a:lnTo>
                  <a:pt x="1250" y="2317"/>
                </a:lnTo>
                <a:lnTo>
                  <a:pt x="1215" y="2317"/>
                </a:lnTo>
                <a:lnTo>
                  <a:pt x="1191" y="2317"/>
                </a:lnTo>
                <a:lnTo>
                  <a:pt x="1147" y="2317"/>
                </a:lnTo>
                <a:lnTo>
                  <a:pt x="1037" y="2317"/>
                </a:lnTo>
                <a:lnTo>
                  <a:pt x="1012" y="2317"/>
                </a:lnTo>
                <a:lnTo>
                  <a:pt x="968" y="2317"/>
                </a:lnTo>
                <a:lnTo>
                  <a:pt x="782" y="2317"/>
                </a:lnTo>
                <a:lnTo>
                  <a:pt x="771" y="2317"/>
                </a:lnTo>
                <a:lnTo>
                  <a:pt x="756" y="2317"/>
                </a:lnTo>
                <a:lnTo>
                  <a:pt x="749" y="2317"/>
                </a:lnTo>
                <a:lnTo>
                  <a:pt x="748" y="2313"/>
                </a:lnTo>
                <a:lnTo>
                  <a:pt x="745" y="2301"/>
                </a:lnTo>
                <a:lnTo>
                  <a:pt x="740" y="2286"/>
                </a:lnTo>
                <a:lnTo>
                  <a:pt x="735" y="2264"/>
                </a:lnTo>
                <a:lnTo>
                  <a:pt x="729" y="2237"/>
                </a:lnTo>
                <a:lnTo>
                  <a:pt x="721" y="2205"/>
                </a:lnTo>
                <a:lnTo>
                  <a:pt x="711" y="2169"/>
                </a:lnTo>
                <a:lnTo>
                  <a:pt x="702" y="2128"/>
                </a:lnTo>
                <a:lnTo>
                  <a:pt x="690" y="2084"/>
                </a:lnTo>
                <a:lnTo>
                  <a:pt x="679" y="2036"/>
                </a:lnTo>
                <a:lnTo>
                  <a:pt x="665" y="1985"/>
                </a:lnTo>
                <a:lnTo>
                  <a:pt x="651" y="1931"/>
                </a:lnTo>
                <a:lnTo>
                  <a:pt x="638" y="1874"/>
                </a:lnTo>
                <a:lnTo>
                  <a:pt x="623" y="1815"/>
                </a:lnTo>
                <a:lnTo>
                  <a:pt x="607" y="1753"/>
                </a:lnTo>
                <a:lnTo>
                  <a:pt x="592" y="1691"/>
                </a:lnTo>
                <a:lnTo>
                  <a:pt x="576" y="1626"/>
                </a:lnTo>
                <a:lnTo>
                  <a:pt x="559" y="1560"/>
                </a:lnTo>
                <a:lnTo>
                  <a:pt x="542" y="1494"/>
                </a:lnTo>
                <a:lnTo>
                  <a:pt x="526" y="1427"/>
                </a:lnTo>
                <a:lnTo>
                  <a:pt x="509" y="1360"/>
                </a:lnTo>
                <a:lnTo>
                  <a:pt x="492" y="1292"/>
                </a:lnTo>
                <a:lnTo>
                  <a:pt x="474" y="1225"/>
                </a:lnTo>
                <a:lnTo>
                  <a:pt x="459" y="1159"/>
                </a:lnTo>
                <a:lnTo>
                  <a:pt x="442" y="1093"/>
                </a:lnTo>
                <a:lnTo>
                  <a:pt x="426" y="1029"/>
                </a:lnTo>
                <a:lnTo>
                  <a:pt x="411" y="966"/>
                </a:lnTo>
                <a:lnTo>
                  <a:pt x="395" y="906"/>
                </a:lnTo>
                <a:lnTo>
                  <a:pt x="380" y="847"/>
                </a:lnTo>
                <a:lnTo>
                  <a:pt x="367" y="791"/>
                </a:lnTo>
                <a:lnTo>
                  <a:pt x="353" y="738"/>
                </a:lnTo>
                <a:lnTo>
                  <a:pt x="340" y="687"/>
                </a:lnTo>
                <a:lnTo>
                  <a:pt x="328" y="640"/>
                </a:lnTo>
                <a:lnTo>
                  <a:pt x="317" y="597"/>
                </a:lnTo>
                <a:lnTo>
                  <a:pt x="308" y="558"/>
                </a:lnTo>
                <a:lnTo>
                  <a:pt x="298" y="522"/>
                </a:lnTo>
                <a:lnTo>
                  <a:pt x="291" y="492"/>
                </a:lnTo>
                <a:lnTo>
                  <a:pt x="285" y="466"/>
                </a:lnTo>
                <a:lnTo>
                  <a:pt x="280" y="446"/>
                </a:lnTo>
                <a:lnTo>
                  <a:pt x="275" y="431"/>
                </a:lnTo>
                <a:lnTo>
                  <a:pt x="273" y="422"/>
                </a:lnTo>
                <a:lnTo>
                  <a:pt x="272" y="419"/>
                </a:lnTo>
                <a:lnTo>
                  <a:pt x="118" y="419"/>
                </a:lnTo>
                <a:lnTo>
                  <a:pt x="91" y="419"/>
                </a:lnTo>
                <a:lnTo>
                  <a:pt x="66" y="419"/>
                </a:lnTo>
                <a:lnTo>
                  <a:pt x="43" y="419"/>
                </a:lnTo>
                <a:lnTo>
                  <a:pt x="24" y="419"/>
                </a:lnTo>
                <a:lnTo>
                  <a:pt x="9" y="419"/>
                </a:lnTo>
                <a:lnTo>
                  <a:pt x="0" y="419"/>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userDrawn="1"/>
        </p:nvGrpSpPr>
        <p:grpSpPr>
          <a:xfrm>
            <a:off x="0" y="4913906"/>
            <a:ext cx="9144000" cy="229594"/>
            <a:chOff x="0" y="4913906"/>
            <a:chExt cx="9144000" cy="229594"/>
          </a:xfrm>
        </p:grpSpPr>
        <p:pic>
          <p:nvPicPr>
            <p:cNvPr id="19"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50" descr="C:\Users\Sarah\Documents\_SSD_Business\Clients\AKA Design\1388_UW Foster PPT template\Art\RainAngle-purple_CESMA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807"/>
            <a:stretch/>
          </p:blipFill>
          <p:spPr bwMode="auto">
            <a:xfrm>
              <a:off x="0" y="4913906"/>
              <a:ext cx="9144000" cy="2295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8"/>
          <p:cNvSpPr>
            <a:spLocks/>
          </p:cNvSpPr>
          <p:nvPr userDrawn="1"/>
        </p:nvSpPr>
        <p:spPr bwMode="auto">
          <a:xfrm>
            <a:off x="0" y="2715182"/>
            <a:ext cx="4876038" cy="127000"/>
          </a:xfrm>
          <a:custGeom>
            <a:avLst/>
            <a:gdLst/>
            <a:ahLst/>
            <a:cxnLst/>
            <a:rect l="l" t="t" r="r" b="b"/>
            <a:pathLst>
              <a:path w="4876038" h="127000">
                <a:moveTo>
                  <a:pt x="0" y="0"/>
                </a:moveTo>
                <a:lnTo>
                  <a:pt x="1651376" y="0"/>
                </a:lnTo>
                <a:lnTo>
                  <a:pt x="3224662" y="0"/>
                </a:lnTo>
                <a:lnTo>
                  <a:pt x="4876038" y="0"/>
                </a:lnTo>
                <a:lnTo>
                  <a:pt x="4842701" y="127000"/>
                </a:lnTo>
                <a:lnTo>
                  <a:pt x="3191325" y="127000"/>
                </a:lnTo>
                <a:lnTo>
                  <a:pt x="1651376" y="127000"/>
                </a:lnTo>
                <a:lnTo>
                  <a:pt x="0" y="12700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lt1"/>
              </a:solidFill>
              <a:latin typeface="+mn-lt"/>
              <a:cs typeface="+mn-cs"/>
            </a:endParaRPr>
          </a:p>
        </p:txBody>
      </p:sp>
      <p:pic>
        <p:nvPicPr>
          <p:cNvPr id="16" name="Picture 15"/>
          <p:cNvPicPr>
            <a:picLocks noChangeAspect="1"/>
          </p:cNvPicPr>
          <p:nvPr userDrawn="1"/>
        </p:nvPicPr>
        <p:blipFill>
          <a:blip r:embed="rId3"/>
          <a:stretch>
            <a:fillRect/>
          </a:stretch>
        </p:blipFill>
        <p:spPr>
          <a:xfrm>
            <a:off x="315569" y="404086"/>
            <a:ext cx="2240279" cy="640080"/>
          </a:xfrm>
          <a:prstGeom prst="rect">
            <a:avLst/>
          </a:prstGeom>
        </p:spPr>
      </p:pic>
    </p:spTree>
    <p:extLst>
      <p:ext uri="{BB962C8B-B14F-4D97-AF65-F5344CB8AC3E}">
        <p14:creationId xmlns:p14="http://schemas.microsoft.com/office/powerpoint/2010/main" val="2114452014"/>
      </p:ext>
    </p:extLst>
  </p:cSld>
  <p:clrMapOvr>
    <a:masterClrMapping/>
  </p:clrMapOvr>
  <p:extLst>
    <p:ext uri="{DCECCB84-F9BA-43D5-87BE-67443E8EF086}">
      <p15:sldGuideLst xmlns:p15="http://schemas.microsoft.com/office/powerpoint/2012/main">
        <p15:guide id="1" pos="2880" userDrawn="1">
          <p15:clr>
            <a:srgbClr val="FBAE40"/>
          </p15:clr>
        </p15:guide>
        <p15:guide id="2" pos="5568" userDrawn="1">
          <p15:clr>
            <a:srgbClr val="FBAE40"/>
          </p15:clr>
        </p15:guide>
        <p15:guide id="3" pos="3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_purpl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1951" y="3035188"/>
            <a:ext cx="7762875" cy="530915"/>
          </a:xfrm>
          <a:prstGeom prst="rect">
            <a:avLst/>
          </a:prstGeom>
        </p:spPr>
        <p:txBody>
          <a:bodyPr anchor="t" anchorCtr="0"/>
          <a:lstStyle>
            <a:lvl1pPr marL="0" indent="0" algn="l">
              <a:spcBef>
                <a:spcPts val="0"/>
              </a:spcBef>
              <a:spcAft>
                <a:spcPts val="300"/>
              </a:spcAft>
              <a:buNone/>
              <a:defRPr sz="2850" b="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name</a:t>
            </a:r>
          </a:p>
        </p:txBody>
      </p:sp>
      <p:sp>
        <p:nvSpPr>
          <p:cNvPr id="7" name="Title 1"/>
          <p:cNvSpPr>
            <a:spLocks noGrp="1"/>
          </p:cNvSpPr>
          <p:nvPr>
            <p:ph type="title" hasCustomPrompt="1"/>
          </p:nvPr>
        </p:nvSpPr>
        <p:spPr>
          <a:xfrm>
            <a:off x="361951" y="1568359"/>
            <a:ext cx="7743825" cy="1118255"/>
          </a:xfrm>
          <a:prstGeom prst="rect">
            <a:avLst/>
          </a:prstGeom>
        </p:spPr>
        <p:txBody>
          <a:bodyPr anchor="t" anchorCtr="0"/>
          <a:lstStyle>
            <a:lvl1pPr algn="l">
              <a:lnSpc>
                <a:spcPts val="4000"/>
              </a:lnSpc>
              <a:spcBef>
                <a:spcPts val="0"/>
              </a:spcBef>
              <a:defRPr sz="3800" b="0" cap="all" spc="-30" baseline="0">
                <a:solidFill>
                  <a:schemeClr val="bg2"/>
                </a:solidFill>
                <a:latin typeface="Arial Black" panose="020B0A04020102020204" pitchFamily="34" charset="0"/>
              </a:defRPr>
            </a:lvl1pPr>
          </a:lstStyle>
          <a:p>
            <a:r>
              <a:rPr lang="en-US"/>
              <a:t>This Click to edit master title style</a:t>
            </a:r>
          </a:p>
        </p:txBody>
      </p:sp>
      <p:sp>
        <p:nvSpPr>
          <p:cNvPr id="11" name="Freeform 8"/>
          <p:cNvSpPr>
            <a:spLocks/>
          </p:cNvSpPr>
          <p:nvPr userDrawn="1"/>
        </p:nvSpPr>
        <p:spPr bwMode="auto">
          <a:xfrm>
            <a:off x="-2866" y="2715182"/>
            <a:ext cx="2560320" cy="127000"/>
          </a:xfrm>
          <a:custGeom>
            <a:avLst/>
            <a:gdLst/>
            <a:ahLst/>
            <a:cxnLst/>
            <a:rect l="l" t="t" r="r" b="b"/>
            <a:pathLst>
              <a:path w="3224662" h="127000">
                <a:moveTo>
                  <a:pt x="0" y="0"/>
                </a:moveTo>
                <a:lnTo>
                  <a:pt x="3224662" y="0"/>
                </a:lnTo>
                <a:lnTo>
                  <a:pt x="3191325" y="127000"/>
                </a:lnTo>
                <a:lnTo>
                  <a:pt x="0" y="127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lt1"/>
              </a:solidFill>
              <a:latin typeface="+mn-lt"/>
              <a:cs typeface="+mn-cs"/>
            </a:endParaRPr>
          </a:p>
        </p:txBody>
      </p:sp>
      <p:pic>
        <p:nvPicPr>
          <p:cNvPr id="12" name="Picture 11"/>
          <p:cNvPicPr>
            <a:picLocks noChangeAspect="1"/>
          </p:cNvPicPr>
          <p:nvPr userDrawn="1"/>
        </p:nvPicPr>
        <p:blipFill>
          <a:blip r:embed="rId2"/>
          <a:stretch>
            <a:fillRect/>
          </a:stretch>
        </p:blipFill>
        <p:spPr>
          <a:xfrm>
            <a:off x="7086600" y="4448832"/>
            <a:ext cx="1920239" cy="548640"/>
          </a:xfrm>
          <a:prstGeom prst="rect">
            <a:avLst/>
          </a:prstGeom>
        </p:spPr>
      </p:pic>
    </p:spTree>
    <p:extLst>
      <p:ext uri="{BB962C8B-B14F-4D97-AF65-F5344CB8AC3E}">
        <p14:creationId xmlns:p14="http://schemas.microsoft.com/office/powerpoint/2010/main" val="213383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marL="344488" indent="-344488">
              <a:buFont typeface="Arial" panose="020B0604020202020204" pitchFamily="34" charset="0"/>
              <a:buChar cha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6745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61950" y="332845"/>
            <a:ext cx="8305800" cy="769441"/>
          </a:xfrm>
          <a:prstGeom prst="rect">
            <a:avLst/>
          </a:prstGeom>
        </p:spPr>
        <p:txBody>
          <a:bodyPr vert="horz" wrap="square" lIns="91440" tIns="45720" rIns="91440" bIns="45720" rtlCol="0" anchor="t" anchorCtr="0">
            <a:spAutoFit/>
          </a:bodyPr>
          <a:lstStyle>
            <a:lvl1pPr>
              <a:defRPr lang="en-US" sz="4400" dirty="0"/>
            </a:lvl1pPr>
          </a:lstStyle>
          <a:p>
            <a:pPr lvl="0"/>
            <a:r>
              <a:rPr lang="en-US"/>
              <a:t>Click to edit Master title style</a:t>
            </a:r>
          </a:p>
        </p:txBody>
      </p:sp>
      <p:sp>
        <p:nvSpPr>
          <p:cNvPr id="3" name="Content Placeholder 2"/>
          <p:cNvSpPr>
            <a:spLocks noGrp="1"/>
          </p:cNvSpPr>
          <p:nvPr>
            <p:ph idx="1"/>
          </p:nvPr>
        </p:nvSpPr>
        <p:spPr>
          <a:xfrm>
            <a:off x="361950" y="1000125"/>
            <a:ext cx="8229600" cy="1577355"/>
          </a:xfrm>
          <a:prstGeom prst="rect">
            <a:avLst/>
          </a:prstGeom>
        </p:spPr>
        <p:txBody>
          <a:bodyPr vert="horz" wrap="square" lIns="137160" tIns="45720" rIns="91440" bIns="45720" rtlCol="0">
            <a:spAutoFit/>
          </a:bodyPr>
          <a:lstStyle>
            <a:lvl1pPr marL="344488" indent="-344488">
              <a:buFont typeface="Arial" panose="020B0604020202020204" pitchFamily="34" charset="0"/>
              <a:buChar char="•"/>
              <a:defRPr lang="en-US" sz="3200" dirty="0" smtClean="0"/>
            </a:lvl1pPr>
            <a:lvl2pPr>
              <a:defRPr lang="en-US" dirty="0" smtClean="0"/>
            </a:lvl2pPr>
            <a:lvl3pPr>
              <a:defRPr lang="en-US" dirty="0" smtClean="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528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48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_purp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2021613"/>
            <a:ext cx="8170606" cy="1446550"/>
          </a:xfrm>
        </p:spPr>
        <p:txBody>
          <a:bodyPr/>
          <a:lstStyle>
            <a:lvl1pPr algn="ctr">
              <a:defRPr sz="4400" b="0" baseline="0">
                <a:solidFill>
                  <a:schemeClr val="bg2"/>
                </a:solidFill>
                <a:latin typeface="Arial Black" panose="020B0A04020102020204" pitchFamily="34" charset="0"/>
              </a:defRPr>
            </a:lvl1pPr>
          </a:lstStyle>
          <a:p>
            <a:r>
              <a:rPr lang="en-US"/>
              <a:t>Click to edit Master title style</a:t>
            </a:r>
          </a:p>
        </p:txBody>
      </p:sp>
      <p:pic>
        <p:nvPicPr>
          <p:cNvPr id="9" name="Picture 8"/>
          <p:cNvPicPr>
            <a:picLocks noChangeAspect="1"/>
          </p:cNvPicPr>
          <p:nvPr userDrawn="1"/>
        </p:nvPicPr>
        <p:blipFill>
          <a:blip r:embed="rId2"/>
          <a:stretch>
            <a:fillRect/>
          </a:stretch>
        </p:blipFill>
        <p:spPr>
          <a:xfrm>
            <a:off x="7080068" y="4429237"/>
            <a:ext cx="1920238" cy="548640"/>
          </a:xfrm>
          <a:prstGeom prst="rect">
            <a:avLst/>
          </a:prstGeom>
        </p:spPr>
      </p:pic>
    </p:spTree>
    <p:extLst>
      <p:ext uri="{BB962C8B-B14F-4D97-AF65-F5344CB8AC3E}">
        <p14:creationId xmlns:p14="http://schemas.microsoft.com/office/powerpoint/2010/main" val="316884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61950" y="337418"/>
            <a:ext cx="8170606" cy="584775"/>
          </a:xfrm>
          <a:prstGeom prst="rect">
            <a:avLst/>
          </a:prstGeom>
        </p:spPr>
        <p:txBody>
          <a:bodyPr vert="horz" wrap="square" lIns="91440" tIns="45720" rIns="91440" bIns="45720" rtlCol="0" anchor="t" anchorCtr="0">
            <a:spAutoFit/>
          </a:bodyPr>
          <a:lstStyle/>
          <a:p>
            <a:r>
              <a:rPr lang="en-US"/>
              <a:t>Click to edit Master title style</a:t>
            </a:r>
          </a:p>
        </p:txBody>
      </p:sp>
      <p:sp>
        <p:nvSpPr>
          <p:cNvPr id="6" name="Text Placeholder 5"/>
          <p:cNvSpPr>
            <a:spLocks noGrp="1"/>
          </p:cNvSpPr>
          <p:nvPr>
            <p:ph type="body" idx="1"/>
          </p:nvPr>
        </p:nvSpPr>
        <p:spPr>
          <a:xfrm>
            <a:off x="361950" y="1003394"/>
            <a:ext cx="8170606" cy="1744067"/>
          </a:xfrm>
          <a:prstGeom prst="rect">
            <a:avLst/>
          </a:prstGeom>
        </p:spPr>
        <p:txBody>
          <a:bodyPr vert="horz" wrap="square" lIns="13716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10"/>
          <a:stretch>
            <a:fillRect/>
          </a:stretch>
        </p:blipFill>
        <p:spPr>
          <a:xfrm>
            <a:off x="7443417" y="4569498"/>
            <a:ext cx="1440179" cy="41148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8" r:id="rId2"/>
    <p:sldLayoutId id="2147483650" r:id="rId3"/>
    <p:sldLayoutId id="2147483671" r:id="rId4"/>
    <p:sldLayoutId id="2147483672" r:id="rId5"/>
    <p:sldLayoutId id="2147483653" r:id="rId6"/>
    <p:sldLayoutId id="2147483670" r:id="rId7"/>
    <p:sldLayoutId id="2147483662" r:id="rId8"/>
  </p:sldLayoutIdLst>
  <p:hf hdr="0" ftr="0" dt="0"/>
  <p:txStyles>
    <p:titleStyle>
      <a:lvl1pPr algn="l" defTabSz="457200" rtl="0" fontAlgn="base">
        <a:spcBef>
          <a:spcPct val="0"/>
        </a:spcBef>
        <a:spcAft>
          <a:spcPct val="0"/>
        </a:spcAft>
        <a:defRPr sz="3200" b="1" kern="1200">
          <a:solidFill>
            <a:schemeClr val="tx2"/>
          </a:solidFill>
          <a:latin typeface="+mj-lt"/>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0" indent="0" algn="l" defTabSz="457200" rtl="0" fontAlgn="base">
        <a:spcBef>
          <a:spcPts val="0"/>
        </a:spcBef>
        <a:spcAft>
          <a:spcPts val="100"/>
        </a:spcAft>
        <a:buFont typeface="Arial" charset="0"/>
        <a:buNone/>
        <a:defRPr sz="2200" kern="1200">
          <a:solidFill>
            <a:schemeClr val="tx1"/>
          </a:solidFill>
          <a:latin typeface="+mn-lt"/>
          <a:ea typeface="Open Sans" panose="020B0606030504020204" pitchFamily="34" charset="0"/>
          <a:cs typeface="Open Sans" panose="020B0606030504020204" pitchFamily="34" charset="0"/>
        </a:defRPr>
      </a:lvl1pPr>
      <a:lvl2pPr marL="569913" indent="-228600" algn="l" defTabSz="457200" rtl="0" fontAlgn="base">
        <a:spcBef>
          <a:spcPts val="0"/>
        </a:spcBef>
        <a:spcAft>
          <a:spcPts val="100"/>
        </a:spcAft>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801688" indent="-227013" algn="l" defTabSz="457200" rtl="0" fontAlgn="base">
        <a:spcBef>
          <a:spcPts val="0"/>
        </a:spcBef>
        <a:spcAft>
          <a:spcPts val="100"/>
        </a:spcAft>
        <a:buFont typeface="Arial"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027113" indent="-220663" algn="l" defTabSz="457200" rtl="0" fontAlgn="base">
        <a:spcBef>
          <a:spcPts val="0"/>
        </a:spcBef>
        <a:spcAft>
          <a:spcPts val="100"/>
        </a:spcAft>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4pPr>
      <a:lvl5pPr marL="1258888" indent="-239713" algn="l" defTabSz="457200" rtl="0" fontAlgn="base">
        <a:spcBef>
          <a:spcPts val="0"/>
        </a:spcBef>
        <a:spcAft>
          <a:spcPts val="100"/>
        </a:spcAft>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guide id="6" pos="542" userDrawn="1">
          <p15:clr>
            <a:srgbClr val="F26B43"/>
          </p15:clr>
        </p15:guide>
        <p15:guide id="7" pos="55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wm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blockchair.co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w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superuser.com/questions/1262987/how-can-i-see-if-a-login-failed-in-the-office-365-audit-lo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51" y="2048798"/>
            <a:ext cx="7743825" cy="642868"/>
          </a:xfrm>
        </p:spPr>
        <p:txBody>
          <a:bodyPr/>
          <a:lstStyle/>
          <a:p>
            <a:r>
              <a:rPr lang="en-US" sz="3200" dirty="0"/>
              <a:t>Blockchain Audits</a:t>
            </a:r>
            <a:endParaRPr lang="en-US" sz="4800" dirty="0"/>
          </a:p>
        </p:txBody>
      </p:sp>
      <p:sp>
        <p:nvSpPr>
          <p:cNvPr id="9" name="Subtitle 8">
            <a:extLst>
              <a:ext uri="{FF2B5EF4-FFF2-40B4-BE49-F238E27FC236}">
                <a16:creationId xmlns:a16="http://schemas.microsoft.com/office/drawing/2014/main" id="{B2773AAD-913F-4F7D-B76C-297F2718F473}"/>
              </a:ext>
            </a:extLst>
          </p:cNvPr>
          <p:cNvSpPr>
            <a:spLocks noGrp="1"/>
          </p:cNvSpPr>
          <p:nvPr>
            <p:ph type="subTitle" idx="1"/>
          </p:nvPr>
        </p:nvSpPr>
        <p:spPr>
          <a:xfrm>
            <a:off x="361951" y="3014332"/>
            <a:ext cx="7762875" cy="992579"/>
          </a:xfrm>
        </p:spPr>
        <p:txBody>
          <a:bodyPr/>
          <a:lstStyle/>
          <a:p>
            <a:r>
              <a:rPr lang="en-US" sz="2800" dirty="0"/>
              <a:t>Advanced Cases in Assurance Services (ACCTG 521)</a:t>
            </a:r>
          </a:p>
          <a:p>
            <a:r>
              <a:rPr lang="en-US" sz="2800" dirty="0"/>
              <a:t>Class 12 | MPAcc class of 2025</a:t>
            </a:r>
          </a:p>
        </p:txBody>
      </p:sp>
    </p:spTree>
    <p:extLst>
      <p:ext uri="{BB962C8B-B14F-4D97-AF65-F5344CB8AC3E}">
        <p14:creationId xmlns:p14="http://schemas.microsoft.com/office/powerpoint/2010/main" val="38428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730B-E680-23F8-5749-54224D9B3F39}"/>
              </a:ext>
            </a:extLst>
          </p:cNvPr>
          <p:cNvSpPr>
            <a:spLocks noGrp="1"/>
          </p:cNvSpPr>
          <p:nvPr>
            <p:ph type="title" idx="4294967295"/>
          </p:nvPr>
        </p:nvSpPr>
        <p:spPr>
          <a:xfrm>
            <a:off x="0" y="333375"/>
            <a:ext cx="8305800" cy="768350"/>
          </a:xfrm>
        </p:spPr>
        <p:txBody>
          <a:bodyPr/>
          <a:lstStyle/>
          <a:p>
            <a:r>
              <a:rPr lang="en-US" dirty="0"/>
              <a:t>Deliverable</a:t>
            </a:r>
          </a:p>
        </p:txBody>
      </p:sp>
      <p:sp>
        <p:nvSpPr>
          <p:cNvPr id="3" name="Content Placeholder 2">
            <a:extLst>
              <a:ext uri="{FF2B5EF4-FFF2-40B4-BE49-F238E27FC236}">
                <a16:creationId xmlns:a16="http://schemas.microsoft.com/office/drawing/2014/main" id="{DDC3D9F6-17E1-D921-7028-A42413E48115}"/>
              </a:ext>
            </a:extLst>
          </p:cNvPr>
          <p:cNvSpPr>
            <a:spLocks noGrp="1"/>
          </p:cNvSpPr>
          <p:nvPr>
            <p:ph idx="4294967295"/>
          </p:nvPr>
        </p:nvSpPr>
        <p:spPr>
          <a:xfrm>
            <a:off x="531405" y="933101"/>
            <a:ext cx="8229600" cy="3946525"/>
          </a:xfrm>
        </p:spPr>
        <p:txBody>
          <a:bodyPr/>
          <a:lstStyle/>
          <a:p>
            <a:r>
              <a:rPr lang="en-US" sz="2400" b="1" dirty="0"/>
              <a:t>As a 1 page memo, please answer the following (based on Part 5 Section 3 of the Case): </a:t>
            </a:r>
          </a:p>
          <a:p>
            <a:r>
              <a:rPr lang="en-US" sz="2000" dirty="0"/>
              <a:t>Testing for completeness and existence Required As an auditor, you need to audit for certain assertions. Your first assertions are completeness and existence. In evaluating these assertions, you need to check if the given transactions exist and add up to the same end balance in the wallet. You also need to look for any unusual items (something suspicious or potentially risky). </a:t>
            </a:r>
          </a:p>
          <a:p>
            <a:pPr marL="514350" indent="-514350">
              <a:buFont typeface="Arial" charset="0"/>
              <a:buAutoNum type="arabicPeriod"/>
            </a:pPr>
            <a:r>
              <a:rPr lang="en-US" sz="2000" dirty="0"/>
              <a:t>Which of the analyzer tabs would you use? Take a screenshot and Explain why and any findings.</a:t>
            </a:r>
          </a:p>
          <a:p>
            <a:pPr marL="514350" indent="-514350">
              <a:buAutoNum type="arabicPeriod"/>
            </a:pPr>
            <a:r>
              <a:rPr lang="en-US" sz="2000" dirty="0"/>
              <a:t>How does this tool help in a blockchain audit relative to manual sampling? </a:t>
            </a:r>
          </a:p>
        </p:txBody>
      </p:sp>
    </p:spTree>
    <p:extLst>
      <p:ext uri="{BB962C8B-B14F-4D97-AF65-F5344CB8AC3E}">
        <p14:creationId xmlns:p14="http://schemas.microsoft.com/office/powerpoint/2010/main" val="196414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64EE-BFDF-5599-F5D9-16415493D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50072-88EB-6199-4A00-27BF6461708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F934691-F922-9387-4266-A62A94CDED81}"/>
              </a:ext>
            </a:extLst>
          </p:cNvPr>
          <p:cNvSpPr>
            <a:spLocks noGrp="1"/>
          </p:cNvSpPr>
          <p:nvPr>
            <p:ph idx="1"/>
          </p:nvPr>
        </p:nvSpPr>
        <p:spPr>
          <a:xfrm>
            <a:off x="361950" y="1000125"/>
            <a:ext cx="8229600" cy="2803332"/>
          </a:xfrm>
        </p:spPr>
        <p:txBody>
          <a:bodyPr vert="horz" wrap="square" lIns="137160" tIns="45720" rIns="91440" bIns="45720" rtlCol="0" anchor="t">
            <a:spAutoFit/>
          </a:bodyPr>
          <a:lstStyle/>
          <a:p>
            <a:pPr marL="457200" indent="-457200"/>
            <a:r>
              <a:rPr lang="en-US" dirty="0">
                <a:solidFill>
                  <a:schemeClr val="bg1">
                    <a:lumMod val="65000"/>
                  </a:schemeClr>
                </a:solidFill>
              </a:rPr>
              <a:t>Review/Admin</a:t>
            </a:r>
          </a:p>
          <a:p>
            <a:pPr marL="457200" indent="-457200"/>
            <a:r>
              <a:rPr lang="en-US" dirty="0">
                <a:solidFill>
                  <a:schemeClr val="bg1">
                    <a:lumMod val="65000"/>
                  </a:schemeClr>
                </a:solidFill>
              </a:rPr>
              <a:t>Auditing Blockchain: Brief Overview</a:t>
            </a:r>
          </a:p>
          <a:p>
            <a:pPr marL="457200" indent="-457200"/>
            <a:r>
              <a:rPr lang="en-US" dirty="0">
                <a:solidFill>
                  <a:schemeClr val="bg1">
                    <a:lumMod val="65000"/>
                  </a:schemeClr>
                </a:solidFill>
              </a:rPr>
              <a:t>Deliverable</a:t>
            </a:r>
          </a:p>
          <a:p>
            <a:pPr marL="457200" indent="-457200"/>
            <a:r>
              <a:rPr lang="en-US" b="1" dirty="0">
                <a:solidFill>
                  <a:srgbClr val="412985"/>
                </a:solidFill>
              </a:rPr>
              <a:t>Lab</a:t>
            </a:r>
            <a:r>
              <a:rPr lang="en-US" dirty="0">
                <a:solidFill>
                  <a:srgbClr val="412985"/>
                </a:solidFill>
              </a:rPr>
              <a:t>: </a:t>
            </a:r>
          </a:p>
          <a:p>
            <a:pPr marL="1027113" lvl="1" indent="-457200"/>
            <a:r>
              <a:rPr lang="en-US" dirty="0">
                <a:solidFill>
                  <a:srgbClr val="412985"/>
                </a:solidFill>
              </a:rPr>
              <a:t>Manually extract and reconcile blockchain.</a:t>
            </a:r>
          </a:p>
          <a:p>
            <a:pPr marL="1027113" lvl="1" indent="-457200"/>
            <a:r>
              <a:rPr lang="en-US" dirty="0">
                <a:solidFill>
                  <a:srgbClr val="412985"/>
                </a:solidFill>
              </a:rPr>
              <a:t>Use the Blockchain Analyzer tool. </a:t>
            </a:r>
          </a:p>
        </p:txBody>
      </p:sp>
    </p:spTree>
    <p:extLst>
      <p:ext uri="{BB962C8B-B14F-4D97-AF65-F5344CB8AC3E}">
        <p14:creationId xmlns:p14="http://schemas.microsoft.com/office/powerpoint/2010/main" val="191225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2145-8D74-47FF-A232-87ED1A165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B70F5-24AD-D439-D441-90AFA45C6E25}"/>
              </a:ext>
            </a:extLst>
          </p:cNvPr>
          <p:cNvSpPr>
            <a:spLocks noGrp="1"/>
          </p:cNvSpPr>
          <p:nvPr>
            <p:ph type="title"/>
          </p:nvPr>
        </p:nvSpPr>
        <p:spPr>
          <a:xfrm>
            <a:off x="777117" y="959191"/>
            <a:ext cx="7886700" cy="2800767"/>
          </a:xfrm>
        </p:spPr>
        <p:txBody>
          <a:bodyPr/>
          <a:lstStyle/>
          <a:p>
            <a:r>
              <a:rPr lang="en-US" dirty="0"/>
              <a:t>Lab* </a:t>
            </a:r>
            <a:br>
              <a:rPr lang="en-US" dirty="0"/>
            </a:br>
            <a:br>
              <a:rPr lang="en-US" dirty="0"/>
            </a:br>
            <a:br>
              <a:rPr lang="en-US" dirty="0"/>
            </a:br>
            <a:r>
              <a:rPr lang="en-US" dirty="0"/>
              <a:t>*</a:t>
            </a:r>
            <a:r>
              <a:rPr lang="en-US" sz="2800" dirty="0"/>
              <a:t>(no need for remote today)</a:t>
            </a:r>
            <a:endParaRPr lang="en-US" dirty="0"/>
          </a:p>
        </p:txBody>
      </p:sp>
    </p:spTree>
    <p:extLst>
      <p:ext uri="{BB962C8B-B14F-4D97-AF65-F5344CB8AC3E}">
        <p14:creationId xmlns:p14="http://schemas.microsoft.com/office/powerpoint/2010/main" val="95378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536D32-5D69-4607-9066-2F3824C14AC0}"/>
              </a:ext>
            </a:extLst>
          </p:cNvPr>
          <p:cNvPicPr>
            <a:picLocks noChangeAspect="1"/>
          </p:cNvPicPr>
          <p:nvPr/>
        </p:nvPicPr>
        <p:blipFill>
          <a:blip r:embed="rId2"/>
          <a:stretch>
            <a:fillRect/>
          </a:stretch>
        </p:blipFill>
        <p:spPr>
          <a:xfrm>
            <a:off x="121709" y="936609"/>
            <a:ext cx="4115189" cy="3820194"/>
          </a:xfrm>
          <a:prstGeom prst="rect">
            <a:avLst/>
          </a:prstGeom>
        </p:spPr>
      </p:pic>
      <p:sp>
        <p:nvSpPr>
          <p:cNvPr id="5" name="Title 1">
            <a:extLst>
              <a:ext uri="{FF2B5EF4-FFF2-40B4-BE49-F238E27FC236}">
                <a16:creationId xmlns:a16="http://schemas.microsoft.com/office/drawing/2014/main" id="{2194AF4E-8D47-4E77-B3A6-8197C8734A7B}"/>
              </a:ext>
            </a:extLst>
          </p:cNvPr>
          <p:cNvSpPr txBox="1">
            <a:spLocks/>
          </p:cNvSpPr>
          <p:nvPr/>
        </p:nvSpPr>
        <p:spPr>
          <a:xfrm>
            <a:off x="-739764" y="88146"/>
            <a:ext cx="10448212" cy="573985"/>
          </a:xfrm>
          <a:prstGeom prst="rect">
            <a:avLst/>
          </a:prstGeom>
          <a:solidFill>
            <a:srgbClr val="412985">
              <a:alpha val="75000"/>
            </a:srgbClr>
          </a:solidFill>
        </p:spPr>
        <p:txBody>
          <a:bodyPr vert="horz" lIns="0" tIns="0" rIns="0" bIns="0" rtlCol="0" anchor="ctr"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algn="ctr"/>
            <a:r>
              <a:rPr lang="en-CA" sz="1600" dirty="0">
                <a:latin typeface="+mj-lt"/>
              </a:rPr>
              <a:t>Rather than relying on a central entity to verify transactions, blockchains are </a:t>
            </a:r>
          </a:p>
          <a:p>
            <a:pPr algn="ctr"/>
            <a:r>
              <a:rPr lang="en-CA" sz="1600" dirty="0">
                <a:latin typeface="+mj-lt"/>
              </a:rPr>
              <a:t>managed and secured autonomously by a peer-to-peer network. </a:t>
            </a:r>
            <a:endParaRPr lang="en-CA" sz="1600" b="0" dirty="0">
              <a:latin typeface="+mj-lt"/>
            </a:endParaRPr>
          </a:p>
        </p:txBody>
      </p:sp>
      <p:sp>
        <p:nvSpPr>
          <p:cNvPr id="6" name="Oval 5">
            <a:extLst>
              <a:ext uri="{FF2B5EF4-FFF2-40B4-BE49-F238E27FC236}">
                <a16:creationId xmlns:a16="http://schemas.microsoft.com/office/drawing/2014/main" id="{BDEDBF96-AA99-4EBE-A633-397EBFBD9BE3}"/>
              </a:ext>
            </a:extLst>
          </p:cNvPr>
          <p:cNvSpPr/>
          <p:nvPr/>
        </p:nvSpPr>
        <p:spPr>
          <a:xfrm>
            <a:off x="2795081" y="2062265"/>
            <a:ext cx="278859" cy="278859"/>
          </a:xfrm>
          <a:prstGeom prst="ellipse">
            <a:avLst/>
          </a:prstGeom>
          <a:noFill/>
          <a:ln w="28575">
            <a:solidFill>
              <a:srgbClr val="4129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rPr>
              <a:t>F</a:t>
            </a:r>
          </a:p>
        </p:txBody>
      </p:sp>
      <p:sp>
        <p:nvSpPr>
          <p:cNvPr id="7" name="TextBox 6">
            <a:extLst>
              <a:ext uri="{FF2B5EF4-FFF2-40B4-BE49-F238E27FC236}">
                <a16:creationId xmlns:a16="http://schemas.microsoft.com/office/drawing/2014/main" id="{7A75B03C-B463-43B8-BEF9-A0CFE3F1628D}"/>
              </a:ext>
            </a:extLst>
          </p:cNvPr>
          <p:cNvSpPr txBox="1"/>
          <p:nvPr/>
        </p:nvSpPr>
        <p:spPr>
          <a:xfrm>
            <a:off x="3048900" y="2062264"/>
            <a:ext cx="1558440" cy="307777"/>
          </a:xfrm>
          <a:prstGeom prst="rect">
            <a:avLst/>
          </a:prstGeom>
          <a:noFill/>
        </p:spPr>
        <p:txBody>
          <a:bodyPr wrap="none" rtlCol="0">
            <a:spAutoFit/>
          </a:bodyPr>
          <a:lstStyle/>
          <a:p>
            <a:r>
              <a:rPr lang="en-US" sz="1400" dirty="0">
                <a:solidFill>
                  <a:srgbClr val="412985"/>
                </a:solidFill>
              </a:rPr>
              <a:t>“Blockchain.com”</a:t>
            </a:r>
          </a:p>
        </p:txBody>
      </p:sp>
      <p:cxnSp>
        <p:nvCxnSpPr>
          <p:cNvPr id="8" name="Straight Arrow Connector 7">
            <a:extLst>
              <a:ext uri="{FF2B5EF4-FFF2-40B4-BE49-F238E27FC236}">
                <a16:creationId xmlns:a16="http://schemas.microsoft.com/office/drawing/2014/main" id="{6AD26E66-AEC0-42EF-9A3A-09EA87895363}"/>
              </a:ext>
            </a:extLst>
          </p:cNvPr>
          <p:cNvCxnSpPr>
            <a:cxnSpLocks/>
          </p:cNvCxnSpPr>
          <p:nvPr/>
        </p:nvCxnSpPr>
        <p:spPr>
          <a:xfrm>
            <a:off x="4490718" y="2418945"/>
            <a:ext cx="588991" cy="408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74D0743D-CE28-468D-A2C7-6A3ED964ED17}"/>
              </a:ext>
            </a:extLst>
          </p:cNvPr>
          <p:cNvGrpSpPr/>
          <p:nvPr/>
        </p:nvGrpSpPr>
        <p:grpSpPr>
          <a:xfrm>
            <a:off x="4603284" y="779344"/>
            <a:ext cx="797903" cy="978937"/>
            <a:chOff x="2369260" y="2069469"/>
            <a:chExt cx="1593236" cy="1954717"/>
          </a:xfrm>
        </p:grpSpPr>
        <p:pic>
          <p:nvPicPr>
            <p:cNvPr id="11" name="Picture 10">
              <a:extLst>
                <a:ext uri="{FF2B5EF4-FFF2-40B4-BE49-F238E27FC236}">
                  <a16:creationId xmlns:a16="http://schemas.microsoft.com/office/drawing/2014/main" id="{4838EA36-13D9-4969-9724-3438E5459ED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710" t="8207" r="10867" b="11254"/>
            <a:stretch/>
          </p:blipFill>
          <p:spPr>
            <a:xfrm>
              <a:off x="2463838" y="2069469"/>
              <a:ext cx="1498658" cy="1539100"/>
            </a:xfrm>
            <a:prstGeom prst="rect">
              <a:avLst/>
            </a:prstGeom>
          </p:spPr>
        </p:pic>
        <p:sp>
          <p:nvSpPr>
            <p:cNvPr id="12" name="TextBox 112">
              <a:extLst>
                <a:ext uri="{FF2B5EF4-FFF2-40B4-BE49-F238E27FC236}">
                  <a16:creationId xmlns:a16="http://schemas.microsoft.com/office/drawing/2014/main" id="{A3C16D71-98A2-4FC1-9E0A-713DA2ED4C7B}"/>
                </a:ext>
              </a:extLst>
            </p:cNvPr>
            <p:cNvSpPr txBox="1"/>
            <p:nvPr/>
          </p:nvSpPr>
          <p:spPr>
            <a:xfrm>
              <a:off x="2369260" y="3637013"/>
              <a:ext cx="1582701" cy="387173"/>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600"/>
                </a:spcAft>
                <a:buClr>
                  <a:schemeClr val="accent2"/>
                </a:buClr>
                <a:buSzPct val="70000"/>
              </a:pPr>
              <a:r>
                <a:rPr lang="en-US" sz="1200" dirty="0">
                  <a:latin typeface="Arial" panose="020B0604020202020204" pitchFamily="34" charset="0"/>
                  <a:cs typeface="Arial" panose="020B0604020202020204" pitchFamily="34" charset="0"/>
                </a:rPr>
                <a:t>Bitcoin </a:t>
              </a:r>
            </a:p>
          </p:txBody>
        </p:sp>
      </p:grpSp>
      <p:pic>
        <p:nvPicPr>
          <p:cNvPr id="13" name="Picture 12">
            <a:extLst>
              <a:ext uri="{FF2B5EF4-FFF2-40B4-BE49-F238E27FC236}">
                <a16:creationId xmlns:a16="http://schemas.microsoft.com/office/drawing/2014/main" id="{C991CD55-9B33-4CED-9E7E-C7DC2C63AE85}"/>
              </a:ext>
            </a:extLst>
          </p:cNvPr>
          <p:cNvPicPr>
            <a:picLocks noChangeAspect="1"/>
          </p:cNvPicPr>
          <p:nvPr/>
        </p:nvPicPr>
        <p:blipFill>
          <a:blip r:embed="rId5" cstate="screen">
            <a:duotone>
              <a:prstClr val="black"/>
              <a:srgbClr val="412985">
                <a:tint val="45000"/>
                <a:satMod val="400000"/>
              </a:srgbClr>
            </a:duotone>
            <a:extLst>
              <a:ext uri="{28A0092B-C50C-407E-A947-70E740481C1C}">
                <a14:useLocalDpi xmlns:a14="http://schemas.microsoft.com/office/drawing/2010/main"/>
              </a:ext>
            </a:extLst>
          </a:blip>
          <a:stretch>
            <a:fillRect/>
          </a:stretch>
        </p:blipFill>
        <p:spPr>
          <a:xfrm>
            <a:off x="5158491" y="2521410"/>
            <a:ext cx="565027" cy="734351"/>
          </a:xfrm>
          <a:prstGeom prst="rect">
            <a:avLst/>
          </a:prstGeom>
        </p:spPr>
      </p:pic>
      <p:sp>
        <p:nvSpPr>
          <p:cNvPr id="14" name="Rectangle 13">
            <a:extLst>
              <a:ext uri="{FF2B5EF4-FFF2-40B4-BE49-F238E27FC236}">
                <a16:creationId xmlns:a16="http://schemas.microsoft.com/office/drawing/2014/main" id="{0B782A64-13DF-4082-94AF-ABE89B7A9C28}"/>
              </a:ext>
            </a:extLst>
          </p:cNvPr>
          <p:cNvSpPr/>
          <p:nvPr/>
        </p:nvSpPr>
        <p:spPr>
          <a:xfrm>
            <a:off x="4977756" y="3315908"/>
            <a:ext cx="915636" cy="369332"/>
          </a:xfrm>
          <a:prstGeom prst="rect">
            <a:avLst/>
          </a:prstGeom>
        </p:spPr>
        <p:txBody>
          <a:bodyPr wrap="none">
            <a:spAutoFit/>
          </a:bodyPr>
          <a:lstStyle/>
          <a:p>
            <a:pPr algn="ctr"/>
            <a:r>
              <a:rPr lang="en-US" dirty="0">
                <a:latin typeface="Arial" panose="020B0604020202020204" pitchFamily="34" charset="0"/>
              </a:rPr>
              <a:t>Auditor</a:t>
            </a:r>
          </a:p>
        </p:txBody>
      </p:sp>
      <p:sp>
        <p:nvSpPr>
          <p:cNvPr id="15" name="Rectangle 14">
            <a:extLst>
              <a:ext uri="{FF2B5EF4-FFF2-40B4-BE49-F238E27FC236}">
                <a16:creationId xmlns:a16="http://schemas.microsoft.com/office/drawing/2014/main" id="{D68FC0A9-3A3B-4648-8798-770B48EEF34E}"/>
              </a:ext>
            </a:extLst>
          </p:cNvPr>
          <p:cNvSpPr/>
          <p:nvPr/>
        </p:nvSpPr>
        <p:spPr>
          <a:xfrm>
            <a:off x="6243998" y="1486869"/>
            <a:ext cx="2900003" cy="303964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rPr>
              <a:t>Client Data</a:t>
            </a:r>
          </a:p>
        </p:txBody>
      </p:sp>
      <p:pic>
        <p:nvPicPr>
          <p:cNvPr id="16" name="Picture 15">
            <a:extLst>
              <a:ext uri="{FF2B5EF4-FFF2-40B4-BE49-F238E27FC236}">
                <a16:creationId xmlns:a16="http://schemas.microsoft.com/office/drawing/2014/main" id="{BAC42D6D-A528-4377-9B51-DB547C9E5B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8075" y="1972280"/>
            <a:ext cx="565027" cy="734351"/>
          </a:xfrm>
          <a:prstGeom prst="rect">
            <a:avLst/>
          </a:prstGeom>
        </p:spPr>
      </p:pic>
      <p:sp>
        <p:nvSpPr>
          <p:cNvPr id="17" name="Freeform 34">
            <a:extLst>
              <a:ext uri="{FF2B5EF4-FFF2-40B4-BE49-F238E27FC236}">
                <a16:creationId xmlns:a16="http://schemas.microsoft.com/office/drawing/2014/main" id="{4C582183-7FBE-40AC-850E-7527ABDDE4F3}"/>
              </a:ext>
            </a:extLst>
          </p:cNvPr>
          <p:cNvSpPr>
            <a:spLocks noChangeAspect="1" noEditPoints="1"/>
          </p:cNvSpPr>
          <p:nvPr/>
        </p:nvSpPr>
        <p:spPr bwMode="auto">
          <a:xfrm>
            <a:off x="6479614" y="3275678"/>
            <a:ext cx="517286" cy="717867"/>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tx1">
              <a:lumMod val="75000"/>
            </a:schemeClr>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pic>
        <p:nvPicPr>
          <p:cNvPr id="18" name="Picture 17">
            <a:extLst>
              <a:ext uri="{FF2B5EF4-FFF2-40B4-BE49-F238E27FC236}">
                <a16:creationId xmlns:a16="http://schemas.microsoft.com/office/drawing/2014/main" id="{32D598BE-9859-443D-A15E-12E3AE0D9204}"/>
              </a:ext>
            </a:extLst>
          </p:cNvPr>
          <p:cNvPicPr>
            <a:picLocks noChangeAspect="1"/>
          </p:cNvPicPr>
          <p:nvPr/>
        </p:nvPicPr>
        <p:blipFill>
          <a:blip r:embed="rId6"/>
          <a:stretch>
            <a:fillRect/>
          </a:stretch>
        </p:blipFill>
        <p:spPr>
          <a:xfrm>
            <a:off x="7330887" y="3020712"/>
            <a:ext cx="1722571" cy="1257565"/>
          </a:xfrm>
          <a:prstGeom prst="rect">
            <a:avLst/>
          </a:prstGeom>
        </p:spPr>
      </p:pic>
      <p:sp>
        <p:nvSpPr>
          <p:cNvPr id="19" name="Rectangle 18">
            <a:extLst>
              <a:ext uri="{FF2B5EF4-FFF2-40B4-BE49-F238E27FC236}">
                <a16:creationId xmlns:a16="http://schemas.microsoft.com/office/drawing/2014/main" id="{036C43B0-0682-4790-8AAE-24BDEAF0668E}"/>
              </a:ext>
            </a:extLst>
          </p:cNvPr>
          <p:cNvSpPr/>
          <p:nvPr/>
        </p:nvSpPr>
        <p:spPr>
          <a:xfrm>
            <a:off x="7430047" y="2048590"/>
            <a:ext cx="1527982" cy="60016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Wallet data</a:t>
            </a:r>
          </a:p>
          <a:p>
            <a:r>
              <a:rPr lang="en-US" sz="1100" dirty="0"/>
              <a:t>Transaction data</a:t>
            </a:r>
          </a:p>
          <a:p>
            <a:r>
              <a:rPr lang="en-US" sz="1100" dirty="0"/>
              <a:t>Access verification data</a:t>
            </a:r>
            <a:endParaRPr lang="de-DE" sz="1100" dirty="0"/>
          </a:p>
        </p:txBody>
      </p:sp>
      <p:sp>
        <p:nvSpPr>
          <p:cNvPr id="20" name="Right Brace 19">
            <a:extLst>
              <a:ext uri="{FF2B5EF4-FFF2-40B4-BE49-F238E27FC236}">
                <a16:creationId xmlns:a16="http://schemas.microsoft.com/office/drawing/2014/main" id="{54607812-27F3-4E52-8E41-9F960BB888CC}"/>
              </a:ext>
            </a:extLst>
          </p:cNvPr>
          <p:cNvSpPr/>
          <p:nvPr/>
        </p:nvSpPr>
        <p:spPr>
          <a:xfrm flipH="1">
            <a:off x="5753370" y="1656721"/>
            <a:ext cx="428614" cy="24662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B255E3BF-121D-4A72-A374-B8590F7EF5A0}"/>
              </a:ext>
            </a:extLst>
          </p:cNvPr>
          <p:cNvSpPr/>
          <p:nvPr/>
        </p:nvSpPr>
        <p:spPr>
          <a:xfrm>
            <a:off x="3996859" y="4557755"/>
            <a:ext cx="4965509" cy="646331"/>
          </a:xfrm>
          <a:prstGeom prst="rect">
            <a:avLst/>
          </a:prstGeom>
        </p:spPr>
        <p:txBody>
          <a:bodyPr wrap="square">
            <a:spAutoFit/>
          </a:bodyPr>
          <a:lstStyle/>
          <a:p>
            <a:pPr marL="285743" indent="-285743">
              <a:buFont typeface="Arial" panose="020B0604020202020204" pitchFamily="34" charset="0"/>
              <a:buChar char="•"/>
            </a:pPr>
            <a:r>
              <a:rPr lang="en-US" dirty="0"/>
              <a:t>Reconcile a </a:t>
            </a:r>
            <a:r>
              <a:rPr lang="en-US" dirty="0" err="1"/>
              <a:t>blockexplorer’s</a:t>
            </a:r>
            <a:r>
              <a:rPr lang="en-US" dirty="0"/>
              <a:t> data with client records.</a:t>
            </a:r>
          </a:p>
        </p:txBody>
      </p:sp>
    </p:spTree>
    <p:extLst>
      <p:ext uri="{BB962C8B-B14F-4D97-AF65-F5344CB8AC3E}">
        <p14:creationId xmlns:p14="http://schemas.microsoft.com/office/powerpoint/2010/main" val="26032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5675"/>
            <a:ext cx="8390553" cy="769441"/>
          </a:xfrm>
        </p:spPr>
        <p:txBody>
          <a:bodyPr/>
          <a:lstStyle/>
          <a:p>
            <a:r>
              <a:rPr lang="en-US" dirty="0"/>
              <a:t>Audit using a third-party</a:t>
            </a:r>
          </a:p>
        </p:txBody>
      </p:sp>
      <p:sp>
        <p:nvSpPr>
          <p:cNvPr id="162" name="Textplatzhalter 4">
            <a:extLst>
              <a:ext uri="{FF2B5EF4-FFF2-40B4-BE49-F238E27FC236}">
                <a16:creationId xmlns:a16="http://schemas.microsoft.com/office/drawing/2014/main" id="{39EDC7FF-8F8F-461C-A7E3-B96888DED0E1}"/>
              </a:ext>
            </a:extLst>
          </p:cNvPr>
          <p:cNvSpPr>
            <a:spLocks noGrp="1"/>
          </p:cNvSpPr>
          <p:nvPr>
            <p:ph idx="1"/>
          </p:nvPr>
        </p:nvSpPr>
        <p:spPr>
          <a:xfrm>
            <a:off x="277974" y="1545967"/>
            <a:ext cx="8245540" cy="3111365"/>
          </a:xfrm>
        </p:spPr>
        <p:txBody>
          <a:bodyPr/>
          <a:lstStyle/>
          <a:p>
            <a:pPr>
              <a:lnSpc>
                <a:spcPct val="150000"/>
              </a:lnSpc>
              <a:spcAft>
                <a:spcPts val="0"/>
              </a:spcAft>
            </a:pPr>
            <a:r>
              <a:rPr lang="en-US" sz="1349" dirty="0">
                <a:solidFill>
                  <a:srgbClr val="595959"/>
                </a:solidFill>
                <a:ea typeface="Calibri" panose="020F0502020204030204" pitchFamily="34" charset="0"/>
              </a:rPr>
              <a:t>Your client has provided you with a table of their </a:t>
            </a:r>
            <a:r>
              <a:rPr lang="en-US" sz="1349" dirty="0" err="1">
                <a:solidFill>
                  <a:srgbClr val="595959"/>
                </a:solidFill>
                <a:ea typeface="Calibri" panose="020F0502020204030204" pitchFamily="34" charset="0"/>
              </a:rPr>
              <a:t>cyptocurrency</a:t>
            </a:r>
            <a:r>
              <a:rPr lang="en-US" sz="1349" dirty="0">
                <a:solidFill>
                  <a:srgbClr val="595959"/>
                </a:solidFill>
                <a:ea typeface="Calibri" panose="020F0502020204030204" pitchFamily="34" charset="0"/>
              </a:rPr>
              <a:t> transactions (Bitcoin) that occurred on  March 1, 2018 for their wallet at the address: </a:t>
            </a:r>
            <a:r>
              <a:rPr lang="en-US" sz="1349" b="1" dirty="0">
                <a:solidFill>
                  <a:schemeClr val="tx2"/>
                </a:solidFill>
                <a:cs typeface="Arial" panose="020B0604020202020204" pitchFamily="34" charset="0"/>
              </a:rPr>
              <a:t>17A16QmavnUfCW11DAApiJxp7ARnxN5pGX</a:t>
            </a:r>
            <a:endParaRPr lang="en-US" sz="1349" b="1" dirty="0">
              <a:solidFill>
                <a:schemeClr val="tx2"/>
              </a:solidFill>
            </a:endParaRPr>
          </a:p>
          <a:p>
            <a:pPr marL="342728" indent="-342728">
              <a:lnSpc>
                <a:spcPct val="150000"/>
              </a:lnSpc>
              <a:spcAft>
                <a:spcPts val="0"/>
              </a:spcAft>
              <a:buFont typeface="+mj-lt"/>
              <a:buAutoNum type="arabicPeriod"/>
            </a:pPr>
            <a:endParaRPr lang="en-US" sz="1349" dirty="0">
              <a:solidFill>
                <a:schemeClr val="bg1"/>
              </a:solidFill>
            </a:endParaRPr>
          </a:p>
          <a:p>
            <a:pPr marL="342728" indent="-342728">
              <a:lnSpc>
                <a:spcPct val="150000"/>
              </a:lnSpc>
              <a:spcAft>
                <a:spcPts val="0"/>
              </a:spcAft>
              <a:buFont typeface="+mj-lt"/>
              <a:buAutoNum type="arabicPeriod"/>
            </a:pPr>
            <a:endParaRPr lang="en-US" sz="1349" dirty="0">
              <a:solidFill>
                <a:schemeClr val="bg1"/>
              </a:solidFill>
            </a:endParaRPr>
          </a:p>
          <a:p>
            <a:pPr marL="342728" indent="-342728">
              <a:lnSpc>
                <a:spcPct val="150000"/>
              </a:lnSpc>
              <a:spcAft>
                <a:spcPts val="0"/>
              </a:spcAft>
              <a:buFont typeface="+mj-lt"/>
              <a:buAutoNum type="arabicPeriod"/>
            </a:pPr>
            <a:endParaRPr lang="en-US" sz="1349" dirty="0">
              <a:solidFill>
                <a:schemeClr val="bg1"/>
              </a:solidFill>
            </a:endParaRPr>
          </a:p>
          <a:p>
            <a:pPr marL="342728" indent="-342728">
              <a:lnSpc>
                <a:spcPct val="150000"/>
              </a:lnSpc>
              <a:spcAft>
                <a:spcPts val="0"/>
              </a:spcAft>
              <a:buFont typeface="+mj-lt"/>
              <a:buAutoNum type="arabicPeriod"/>
            </a:pPr>
            <a:endParaRPr lang="en-US" sz="1349" dirty="0">
              <a:solidFill>
                <a:schemeClr val="bg1"/>
              </a:solidFill>
            </a:endParaRPr>
          </a:p>
          <a:p>
            <a:pPr marL="342728" indent="-342728">
              <a:lnSpc>
                <a:spcPct val="150000"/>
              </a:lnSpc>
              <a:spcAft>
                <a:spcPts val="0"/>
              </a:spcAft>
              <a:buFont typeface="+mj-lt"/>
              <a:buAutoNum type="arabicPeriod"/>
            </a:pPr>
            <a:endParaRPr lang="en-US" sz="1349" dirty="0">
              <a:solidFill>
                <a:schemeClr val="bg1"/>
              </a:solidFill>
            </a:endParaRPr>
          </a:p>
          <a:p>
            <a:pPr marL="342728" indent="-342728">
              <a:lnSpc>
                <a:spcPct val="150000"/>
              </a:lnSpc>
              <a:spcAft>
                <a:spcPts val="0"/>
              </a:spcAft>
              <a:buFont typeface="+mj-lt"/>
              <a:buAutoNum type="arabicPeriod"/>
            </a:pPr>
            <a:endParaRPr lang="en-US" sz="1349" dirty="0">
              <a:solidFill>
                <a:schemeClr val="bg1"/>
              </a:solidFill>
            </a:endParaRPr>
          </a:p>
          <a:p>
            <a:pPr marL="342728" indent="-342728">
              <a:lnSpc>
                <a:spcPct val="150000"/>
              </a:lnSpc>
              <a:spcAft>
                <a:spcPts val="0"/>
              </a:spcAft>
              <a:buFont typeface="+mj-lt"/>
              <a:buAutoNum type="arabicPeriod"/>
            </a:pPr>
            <a:endParaRPr lang="en-US" sz="1349" dirty="0">
              <a:solidFill>
                <a:schemeClr val="bg1"/>
              </a:solidFill>
            </a:endParaRPr>
          </a:p>
          <a:p>
            <a:pPr>
              <a:lnSpc>
                <a:spcPct val="150000"/>
              </a:lnSpc>
              <a:spcAft>
                <a:spcPts val="0"/>
              </a:spcAft>
            </a:pPr>
            <a:r>
              <a:rPr lang="de-DE" sz="1049" dirty="0">
                <a:solidFill>
                  <a:schemeClr val="bg1"/>
                </a:solidFill>
              </a:rPr>
              <a:t>         </a:t>
            </a:r>
            <a:endParaRPr lang="de-DE" sz="1049" dirty="0">
              <a:solidFill>
                <a:schemeClr val="bg1">
                  <a:lumMod val="85000"/>
                </a:schemeClr>
              </a:solidFill>
              <a:latin typeface="Arial" panose="020B0604020202020204" pitchFamily="34" charset="0"/>
              <a:cs typeface="Arial" panose="020B0604020202020204" pitchFamily="34" charset="0"/>
            </a:endParaRPr>
          </a:p>
        </p:txBody>
      </p:sp>
      <p:graphicFrame>
        <p:nvGraphicFramePr>
          <p:cNvPr id="9" name="Objekt 8" hidden="1"/>
          <p:cNvGraphicFramePr>
            <a:graphicFrameLocks noChangeAspect="1"/>
          </p:cNvGraphicFramePr>
          <p:nvPr>
            <p:custDataLst>
              <p:tags r:id="rId1"/>
            </p:custDataLst>
          </p:nvPr>
        </p:nvGraphicFramePr>
        <p:xfrm>
          <a:off x="1191" y="2530"/>
          <a:ext cx="1190" cy="1190"/>
        </p:xfrm>
        <a:graphic>
          <a:graphicData uri="http://schemas.openxmlformats.org/presentationml/2006/ole">
            <mc:AlternateContent xmlns:mc="http://schemas.openxmlformats.org/markup-compatibility/2006">
              <mc:Choice xmlns:v="urn:schemas-microsoft-com:vml" Requires="v">
                <p:oleObj name="think-cell Folie" r:id="rId5" imgW="352" imgH="318" progId="TCLayout.ActiveDocument.1">
                  <p:embed/>
                </p:oleObj>
              </mc:Choice>
              <mc:Fallback>
                <p:oleObj name="think-cell Folie" r:id="rId5" imgW="352" imgH="318" progId="TCLayout.ActiveDocument.1">
                  <p:embed/>
                  <p:pic>
                    <p:nvPicPr>
                      <p:cNvPr id="9" name="Objekt 8" hidden="1"/>
                      <p:cNvPicPr/>
                      <p:nvPr/>
                    </p:nvPicPr>
                    <p:blipFill>
                      <a:blip r:embed="rId6"/>
                      <a:stretch>
                        <a:fillRect/>
                      </a:stretch>
                    </p:blipFill>
                    <p:spPr>
                      <a:xfrm>
                        <a:off x="1191" y="2530"/>
                        <a:ext cx="1190" cy="1190"/>
                      </a:xfrm>
                      <a:prstGeom prst="rect">
                        <a:avLst/>
                      </a:prstGeom>
                    </p:spPr>
                  </p:pic>
                </p:oleObj>
              </mc:Fallback>
            </mc:AlternateContent>
          </a:graphicData>
        </a:graphic>
      </p:graphicFrame>
      <p:sp>
        <p:nvSpPr>
          <p:cNvPr id="3" name="Rechteck 2" hidden="1"/>
          <p:cNvSpPr/>
          <p:nvPr>
            <p:custDataLst>
              <p:tags r:id="rId2"/>
            </p:custDataLst>
          </p:nvPr>
        </p:nvSpPr>
        <p:spPr>
          <a:xfrm>
            <a:off x="1" y="1339"/>
            <a:ext cx="119000" cy="11900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799" kern="0" dirty="0">
              <a:solidFill>
                <a:srgbClr val="2E2E38"/>
              </a:solidFill>
              <a:latin typeface="Arial" panose="020B0604020202020204" pitchFamily="34" charset="0"/>
              <a:ea typeface="+mj-ea"/>
              <a:cs typeface="Arial" panose="020B0604020202020204" pitchFamily="34" charset="0"/>
              <a:sym typeface="EYInterstate Light" panose="02000506000000020004" pitchFamily="2" charset="0"/>
            </a:endParaRPr>
          </a:p>
        </p:txBody>
      </p:sp>
      <p:graphicFrame>
        <p:nvGraphicFramePr>
          <p:cNvPr id="13" name="Table 12">
            <a:extLst>
              <a:ext uri="{FF2B5EF4-FFF2-40B4-BE49-F238E27FC236}">
                <a16:creationId xmlns:a16="http://schemas.microsoft.com/office/drawing/2014/main" id="{9904D813-28DD-465F-903D-C8D6117990A2}"/>
              </a:ext>
            </a:extLst>
          </p:cNvPr>
          <p:cNvGraphicFramePr>
            <a:graphicFrameLocks noGrp="1"/>
          </p:cNvGraphicFramePr>
          <p:nvPr/>
        </p:nvGraphicFramePr>
        <p:xfrm>
          <a:off x="421610" y="2355673"/>
          <a:ext cx="7958267" cy="2416932"/>
        </p:xfrm>
        <a:graphic>
          <a:graphicData uri="http://schemas.openxmlformats.org/drawingml/2006/table">
            <a:tbl>
              <a:tblPr/>
              <a:tblGrid>
                <a:gridCol w="4125837">
                  <a:extLst>
                    <a:ext uri="{9D8B030D-6E8A-4147-A177-3AD203B41FA5}">
                      <a16:colId xmlns:a16="http://schemas.microsoft.com/office/drawing/2014/main" val="4058604838"/>
                    </a:ext>
                  </a:extLst>
                </a:gridCol>
                <a:gridCol w="539779">
                  <a:extLst>
                    <a:ext uri="{9D8B030D-6E8A-4147-A177-3AD203B41FA5}">
                      <a16:colId xmlns:a16="http://schemas.microsoft.com/office/drawing/2014/main" val="1221493060"/>
                    </a:ext>
                  </a:extLst>
                </a:gridCol>
                <a:gridCol w="1025580">
                  <a:extLst>
                    <a:ext uri="{9D8B030D-6E8A-4147-A177-3AD203B41FA5}">
                      <a16:colId xmlns:a16="http://schemas.microsoft.com/office/drawing/2014/main" val="2066428784"/>
                    </a:ext>
                  </a:extLst>
                </a:gridCol>
                <a:gridCol w="809669">
                  <a:extLst>
                    <a:ext uri="{9D8B030D-6E8A-4147-A177-3AD203B41FA5}">
                      <a16:colId xmlns:a16="http://schemas.microsoft.com/office/drawing/2014/main" val="3550196102"/>
                    </a:ext>
                  </a:extLst>
                </a:gridCol>
                <a:gridCol w="755690">
                  <a:extLst>
                    <a:ext uri="{9D8B030D-6E8A-4147-A177-3AD203B41FA5}">
                      <a16:colId xmlns:a16="http://schemas.microsoft.com/office/drawing/2014/main" val="1440403465"/>
                    </a:ext>
                  </a:extLst>
                </a:gridCol>
                <a:gridCol w="701713">
                  <a:extLst>
                    <a:ext uri="{9D8B030D-6E8A-4147-A177-3AD203B41FA5}">
                      <a16:colId xmlns:a16="http://schemas.microsoft.com/office/drawing/2014/main" val="2624685176"/>
                    </a:ext>
                  </a:extLst>
                </a:gridCol>
              </a:tblGrid>
              <a:tr h="333515">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Transaction ID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DD.MM.YYY 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tabLst>
                          <a:tab pos="162560" algn="dec"/>
                        </a:tabLs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tabLst>
                          <a:tab pos="219710" algn="dec"/>
                        </a:tabLst>
                      </a:pPr>
                      <a:r>
                        <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Running Balance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 Received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309124177"/>
                  </a:ext>
                </a:extLst>
              </a:tr>
              <a:tr h="21323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5a60cf5712521d0dc57c0cb56f493126c6d7967b78ee6cc9ac28c7b77bffb2c7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04:54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0.09761362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273.938403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2991192"/>
                  </a:ext>
                </a:extLst>
              </a:tr>
              <a:tr h="180763">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3c25b98df1d2ce6a7cce227f4300e28c93141ad98cdf4f4d8f07955b79f7abf1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-0.04125702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273.9001168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2924728"/>
                  </a:ext>
                </a:extLst>
              </a:tr>
              <a:tr h="21323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3a69317f65e4ef0c73a242c9c4ae125a7c27e0f23397be7652e65d409a156ea1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0.0271139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273.9413739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2195746"/>
                  </a:ext>
                </a:extLst>
              </a:tr>
              <a:tr h="224959">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66a8dd8135d7655207b17ee5a0279ab0184987105b8c51cb79233d3d0835dbf9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-0.01465857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273.91426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1769434"/>
                  </a:ext>
                </a:extLst>
              </a:tr>
              <a:tr h="21323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C22e31c0010acadf1c9457593379b496b0f0a65d25df3bdea19b7453bf67cc68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0.01877822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273.9289185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8101830"/>
                  </a:ext>
                </a:extLst>
              </a:tr>
              <a:tr h="21323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3bb36c8afe021b031b4bac846f56e4b17ba25e5cc208ea8a450a97535c29a86b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0.00042844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273.9005453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4451830"/>
                  </a:ext>
                </a:extLst>
              </a:tr>
              <a:tr h="21323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4c5ff27fa0c0e20d3d55dd94f065c9258208e339c0b02c403c8c3c6587781db6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0.05636806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273.9177608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075307"/>
                  </a:ext>
                </a:extLst>
              </a:tr>
              <a:tr h="185057">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7cad2ead30accb9f4f0dbd4511f755589e4efd42fb44e9d6daaf231d49c46fb3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-0.09210298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273.8613927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1634252"/>
                  </a:ext>
                </a:extLst>
              </a:tr>
              <a:tr h="213234">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F533bbf1e47ed31a14a5a4ce80907d0aa28b271147fb6e098e92d5b1e732e774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0.00587873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273.9534957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8387754"/>
                  </a:ext>
                </a:extLst>
              </a:tr>
              <a:tr h="213234">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96b536a276c1add2e511837a20f67dc1bfa547e004397a4e4743406349ed2f0d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01.03.2018 05:28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16256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0.07450548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tabLst>
                          <a:tab pos="219710" algn="dec"/>
                        </a:tabLs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273.947617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 marR="6270" marT="62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4229905"/>
                  </a:ext>
                </a:extLst>
              </a:tr>
            </a:tbl>
          </a:graphicData>
        </a:graphic>
      </p:graphicFrame>
    </p:spTree>
    <p:extLst>
      <p:ext uri="{BB962C8B-B14F-4D97-AF65-F5344CB8AC3E}">
        <p14:creationId xmlns:p14="http://schemas.microsoft.com/office/powerpoint/2010/main" val="16623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C13-970C-4C5E-BAB1-3DD0DA2ECC14}"/>
              </a:ext>
            </a:extLst>
          </p:cNvPr>
          <p:cNvSpPr>
            <a:spLocks noGrp="1"/>
          </p:cNvSpPr>
          <p:nvPr>
            <p:ph type="title"/>
          </p:nvPr>
        </p:nvSpPr>
        <p:spPr>
          <a:xfrm>
            <a:off x="0" y="265675"/>
            <a:ext cx="8390553" cy="769441"/>
          </a:xfrm>
        </p:spPr>
        <p:txBody>
          <a:bodyPr/>
          <a:lstStyle/>
          <a:p>
            <a:r>
              <a:rPr lang="en-US" dirty="0"/>
              <a:t>Audit using a third-party</a:t>
            </a:r>
          </a:p>
        </p:txBody>
      </p:sp>
      <p:sp>
        <p:nvSpPr>
          <p:cNvPr id="4" name="Textplatzhalter 4">
            <a:extLst>
              <a:ext uri="{FF2B5EF4-FFF2-40B4-BE49-F238E27FC236}">
                <a16:creationId xmlns:a16="http://schemas.microsoft.com/office/drawing/2014/main" id="{0B3CB848-BA87-4850-91B3-467FE649DCD6}"/>
              </a:ext>
            </a:extLst>
          </p:cNvPr>
          <p:cNvSpPr txBox="1">
            <a:spLocks/>
          </p:cNvSpPr>
          <p:nvPr/>
        </p:nvSpPr>
        <p:spPr>
          <a:xfrm>
            <a:off x="375199" y="1505413"/>
            <a:ext cx="8015354" cy="3894363"/>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spcAft>
                <a:spcPts val="0"/>
              </a:spcAft>
              <a:buSzPct val="100000"/>
            </a:pPr>
            <a:r>
              <a:rPr lang="en-US" sz="2100" dirty="0">
                <a:solidFill>
                  <a:srgbClr val="595959"/>
                </a:solidFill>
              </a:rPr>
              <a:t>Tools often referred to as block explorers are commonly used to access and analyze information from a public blockchain. These tools display the contents of a public blockchain and allow users to examine the details of individual blocks (e.g., all transactions included in a block), individual transactions (e.g., the transaction amount, the sender’s public address, the receiver’s public address) and information about specific public addresses (e.g., balance as of the point in time that the information is accessed, details of all transactions). </a:t>
            </a:r>
          </a:p>
          <a:p>
            <a:pPr>
              <a:spcAft>
                <a:spcPts val="0"/>
              </a:spcAft>
              <a:buSzPct val="100000"/>
            </a:pPr>
            <a:endParaRPr lang="en-US" sz="2400" dirty="0">
              <a:solidFill>
                <a:srgbClr val="595959"/>
              </a:solidFill>
            </a:endParaRPr>
          </a:p>
        </p:txBody>
      </p:sp>
    </p:spTree>
    <p:extLst>
      <p:ext uri="{BB962C8B-B14F-4D97-AF65-F5344CB8AC3E}">
        <p14:creationId xmlns:p14="http://schemas.microsoft.com/office/powerpoint/2010/main" val="19109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C13-970C-4C5E-BAB1-3DD0DA2ECC14}"/>
              </a:ext>
            </a:extLst>
          </p:cNvPr>
          <p:cNvSpPr>
            <a:spLocks noGrp="1"/>
          </p:cNvSpPr>
          <p:nvPr>
            <p:ph type="title"/>
          </p:nvPr>
        </p:nvSpPr>
        <p:spPr>
          <a:xfrm>
            <a:off x="0" y="265675"/>
            <a:ext cx="8390553" cy="769441"/>
          </a:xfrm>
        </p:spPr>
        <p:txBody>
          <a:bodyPr/>
          <a:lstStyle/>
          <a:p>
            <a:r>
              <a:rPr lang="en-US" dirty="0"/>
              <a:t>Audit using a third-party</a:t>
            </a:r>
          </a:p>
        </p:txBody>
      </p:sp>
      <p:sp>
        <p:nvSpPr>
          <p:cNvPr id="4" name="Textplatzhalter 4">
            <a:extLst>
              <a:ext uri="{FF2B5EF4-FFF2-40B4-BE49-F238E27FC236}">
                <a16:creationId xmlns:a16="http://schemas.microsoft.com/office/drawing/2014/main" id="{0B3CB848-BA87-4850-91B3-467FE649DCD6}"/>
              </a:ext>
            </a:extLst>
          </p:cNvPr>
          <p:cNvSpPr txBox="1">
            <a:spLocks/>
          </p:cNvSpPr>
          <p:nvPr/>
        </p:nvSpPr>
        <p:spPr>
          <a:xfrm>
            <a:off x="375199" y="1505413"/>
            <a:ext cx="8015354" cy="3894363"/>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spcAft>
                <a:spcPts val="0"/>
              </a:spcAft>
              <a:buSzPct val="100000"/>
            </a:pPr>
            <a:r>
              <a:rPr lang="en-US" sz="2100" b="1" dirty="0">
                <a:solidFill>
                  <a:srgbClr val="595959"/>
                </a:solidFill>
              </a:rPr>
              <a:t>Required</a:t>
            </a:r>
          </a:p>
          <a:p>
            <a:pPr marL="385763" indent="-385763">
              <a:lnSpc>
                <a:spcPct val="114000"/>
              </a:lnSpc>
              <a:spcAft>
                <a:spcPts val="0"/>
              </a:spcAft>
              <a:buSzPct val="100000"/>
              <a:buFont typeface="+mj-lt"/>
              <a:buAutoNum type="arabicPeriod"/>
            </a:pPr>
            <a:r>
              <a:rPr lang="en-US" sz="2100" dirty="0">
                <a:solidFill>
                  <a:srgbClr val="595959"/>
                </a:solidFill>
                <a:hlinkClick r:id="rId2"/>
              </a:rPr>
              <a:t>Blockchair</a:t>
            </a:r>
            <a:r>
              <a:rPr lang="en-US" sz="2100" dirty="0">
                <a:solidFill>
                  <a:srgbClr val="595959"/>
                </a:solidFill>
              </a:rPr>
              <a:t> is a block explorer. Using this block explorer, the transaction ID and wallet address, check to see if each transaction exists and if the value of each transaction differs from the client data. </a:t>
            </a:r>
          </a:p>
          <a:p>
            <a:pPr marL="385763" indent="-385763">
              <a:lnSpc>
                <a:spcPct val="114000"/>
              </a:lnSpc>
              <a:spcAft>
                <a:spcPts val="0"/>
              </a:spcAft>
              <a:buSzPct val="100000"/>
              <a:buFont typeface="+mj-lt"/>
              <a:buAutoNum type="arabicPeriod"/>
            </a:pPr>
            <a:r>
              <a:rPr lang="en-US" sz="2100" dirty="0">
                <a:solidFill>
                  <a:srgbClr val="595959"/>
                </a:solidFill>
              </a:rPr>
              <a:t>What are your findings? </a:t>
            </a:r>
          </a:p>
          <a:p>
            <a:pPr marL="385763" indent="-385763">
              <a:lnSpc>
                <a:spcPct val="114000"/>
              </a:lnSpc>
              <a:spcAft>
                <a:spcPts val="0"/>
              </a:spcAft>
              <a:buSzPct val="100000"/>
              <a:buFont typeface="+mj-lt"/>
              <a:buAutoNum type="arabicPeriod"/>
            </a:pPr>
            <a:r>
              <a:rPr lang="en-US" sz="2100" dirty="0">
                <a:solidFill>
                  <a:srgbClr val="595959"/>
                </a:solidFill>
              </a:rPr>
              <a:t>What are your perspectives (and or/concerns) about using a tool like this to audit these types of transactions?</a:t>
            </a:r>
          </a:p>
          <a:p>
            <a:pPr>
              <a:spcAft>
                <a:spcPts val="0"/>
              </a:spcAft>
              <a:buSzPct val="100000"/>
            </a:pPr>
            <a:endParaRPr lang="en-US" sz="2400" dirty="0">
              <a:solidFill>
                <a:srgbClr val="595959"/>
              </a:solidFill>
            </a:endParaRPr>
          </a:p>
        </p:txBody>
      </p:sp>
      <p:sp>
        <p:nvSpPr>
          <p:cNvPr id="3" name="TextBox 2">
            <a:extLst>
              <a:ext uri="{FF2B5EF4-FFF2-40B4-BE49-F238E27FC236}">
                <a16:creationId xmlns:a16="http://schemas.microsoft.com/office/drawing/2014/main" id="{D4936273-DD2B-40C5-8A0E-576F7E0C0C55}"/>
              </a:ext>
            </a:extLst>
          </p:cNvPr>
          <p:cNvSpPr txBox="1"/>
          <p:nvPr/>
        </p:nvSpPr>
        <p:spPr>
          <a:xfrm>
            <a:off x="207275" y="4495480"/>
            <a:ext cx="11931728" cy="369332"/>
          </a:xfrm>
          <a:prstGeom prst="rect">
            <a:avLst/>
          </a:prstGeom>
          <a:noFill/>
        </p:spPr>
        <p:txBody>
          <a:bodyPr wrap="none" rtlCol="0">
            <a:spAutoFit/>
          </a:bodyPr>
          <a:lstStyle/>
          <a:p>
            <a:r>
              <a:rPr lang="en-US" dirty="0">
                <a:latin typeface="+mn-lt"/>
              </a:rPr>
              <a:t>We will do this in breakout teams, you will need to explore the transaction data and reconcile with the info in the excel sheet.</a:t>
            </a:r>
          </a:p>
        </p:txBody>
      </p:sp>
    </p:spTree>
    <p:extLst>
      <p:ext uri="{BB962C8B-B14F-4D97-AF65-F5344CB8AC3E}">
        <p14:creationId xmlns:p14="http://schemas.microsoft.com/office/powerpoint/2010/main" val="243058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8C13-970C-4C5E-BAB1-3DD0DA2ECC14}"/>
              </a:ext>
            </a:extLst>
          </p:cNvPr>
          <p:cNvSpPr>
            <a:spLocks noGrp="1"/>
          </p:cNvSpPr>
          <p:nvPr>
            <p:ph type="title"/>
          </p:nvPr>
        </p:nvSpPr>
        <p:spPr>
          <a:xfrm>
            <a:off x="0" y="265675"/>
            <a:ext cx="8390553" cy="769441"/>
          </a:xfrm>
        </p:spPr>
        <p:txBody>
          <a:bodyPr/>
          <a:lstStyle/>
          <a:p>
            <a:r>
              <a:rPr lang="en-US" dirty="0"/>
              <a:t>Audit using a third-party</a:t>
            </a:r>
          </a:p>
        </p:txBody>
      </p:sp>
      <p:sp>
        <p:nvSpPr>
          <p:cNvPr id="4" name="Textplatzhalter 4">
            <a:extLst>
              <a:ext uri="{FF2B5EF4-FFF2-40B4-BE49-F238E27FC236}">
                <a16:creationId xmlns:a16="http://schemas.microsoft.com/office/drawing/2014/main" id="{0B3CB848-BA87-4850-91B3-467FE649DCD6}"/>
              </a:ext>
            </a:extLst>
          </p:cNvPr>
          <p:cNvSpPr txBox="1">
            <a:spLocks/>
          </p:cNvSpPr>
          <p:nvPr/>
        </p:nvSpPr>
        <p:spPr>
          <a:xfrm>
            <a:off x="375199" y="1505413"/>
            <a:ext cx="8015354" cy="3894363"/>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4000"/>
              </a:lnSpc>
              <a:spcAft>
                <a:spcPts val="0"/>
              </a:spcAft>
              <a:buSzPct val="100000"/>
            </a:pPr>
            <a:r>
              <a:rPr lang="en-US" sz="2100" b="1" dirty="0">
                <a:solidFill>
                  <a:srgbClr val="595959"/>
                </a:solidFill>
              </a:rPr>
              <a:t>Perspectives (Q3):</a:t>
            </a:r>
          </a:p>
          <a:p>
            <a:pPr marL="385763" indent="-385763">
              <a:spcAft>
                <a:spcPts val="0"/>
              </a:spcAft>
              <a:buSzPct val="100000"/>
              <a:buFont typeface="+mj-lt"/>
              <a:buAutoNum type="arabicPeriod"/>
            </a:pPr>
            <a:r>
              <a:rPr lang="en-US" sz="2400" dirty="0">
                <a:solidFill>
                  <a:srgbClr val="595959"/>
                </a:solidFill>
              </a:rPr>
              <a:t>Inefficient / time consuming</a:t>
            </a:r>
          </a:p>
          <a:p>
            <a:pPr marL="385763" indent="-385763">
              <a:spcAft>
                <a:spcPts val="0"/>
              </a:spcAft>
              <a:buSzPct val="100000"/>
              <a:buFont typeface="+mj-lt"/>
              <a:buAutoNum type="arabicPeriod"/>
            </a:pPr>
            <a:r>
              <a:rPr lang="en-US" sz="2400" dirty="0">
                <a:solidFill>
                  <a:srgbClr val="595959"/>
                </a:solidFill>
              </a:rPr>
              <a:t>Risky – reliance on a third party</a:t>
            </a:r>
          </a:p>
          <a:p>
            <a:pPr marL="385763" indent="-385763">
              <a:spcAft>
                <a:spcPts val="0"/>
              </a:spcAft>
              <a:buSzPct val="100000"/>
              <a:buFont typeface="+mj-lt"/>
              <a:buAutoNum type="arabicPeriod"/>
            </a:pPr>
            <a:r>
              <a:rPr lang="en-US" sz="2400" dirty="0">
                <a:solidFill>
                  <a:srgbClr val="595959"/>
                </a:solidFill>
              </a:rPr>
              <a:t>Insufficient – can we get running balances?</a:t>
            </a:r>
          </a:p>
        </p:txBody>
      </p:sp>
    </p:spTree>
    <p:extLst>
      <p:ext uri="{BB962C8B-B14F-4D97-AF65-F5344CB8AC3E}">
        <p14:creationId xmlns:p14="http://schemas.microsoft.com/office/powerpoint/2010/main" val="308257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F653E0-14A5-47F0-8A07-24ED9E9D2F27}"/>
              </a:ext>
            </a:extLst>
          </p:cNvPr>
          <p:cNvSpPr txBox="1"/>
          <p:nvPr/>
        </p:nvSpPr>
        <p:spPr>
          <a:xfrm>
            <a:off x="685800" y="1154663"/>
            <a:ext cx="7977674" cy="2123658"/>
          </a:xfrm>
          <a:prstGeom prst="rect">
            <a:avLst/>
          </a:prstGeom>
          <a:noFill/>
        </p:spPr>
        <p:txBody>
          <a:bodyPr wrap="square">
            <a:spAutoFit/>
          </a:bodyPr>
          <a:lstStyle/>
          <a:p>
            <a:r>
              <a:rPr lang="en-US" sz="4400" b="1" dirty="0">
                <a:solidFill>
                  <a:srgbClr val="4B2E84"/>
                </a:solidFill>
                <a:latin typeface="Arial"/>
                <a:ea typeface="+mj-ea"/>
                <a:cs typeface="Arial" panose="020B0604020202020204" pitchFamily="34" charset="0"/>
              </a:rPr>
              <a:t>Auditing Digital Assets: Using an audit node on the blockchain</a:t>
            </a:r>
            <a:endParaRPr lang="en-US" dirty="0"/>
          </a:p>
        </p:txBody>
      </p:sp>
    </p:spTree>
    <p:extLst>
      <p:ext uri="{BB962C8B-B14F-4D97-AF65-F5344CB8AC3E}">
        <p14:creationId xmlns:p14="http://schemas.microsoft.com/office/powerpoint/2010/main" val="129002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536D32-5D69-4607-9066-2F3824C14AC0}"/>
              </a:ext>
            </a:extLst>
          </p:cNvPr>
          <p:cNvPicPr>
            <a:picLocks noChangeAspect="1"/>
          </p:cNvPicPr>
          <p:nvPr/>
        </p:nvPicPr>
        <p:blipFill>
          <a:blip r:embed="rId2"/>
          <a:stretch>
            <a:fillRect/>
          </a:stretch>
        </p:blipFill>
        <p:spPr>
          <a:xfrm>
            <a:off x="121709" y="936609"/>
            <a:ext cx="4115189" cy="3820194"/>
          </a:xfrm>
          <a:prstGeom prst="rect">
            <a:avLst/>
          </a:prstGeom>
        </p:spPr>
      </p:pic>
      <p:sp>
        <p:nvSpPr>
          <p:cNvPr id="5" name="Title 1">
            <a:extLst>
              <a:ext uri="{FF2B5EF4-FFF2-40B4-BE49-F238E27FC236}">
                <a16:creationId xmlns:a16="http://schemas.microsoft.com/office/drawing/2014/main" id="{2194AF4E-8D47-4E77-B3A6-8197C8734A7B}"/>
              </a:ext>
            </a:extLst>
          </p:cNvPr>
          <p:cNvSpPr txBox="1">
            <a:spLocks/>
          </p:cNvSpPr>
          <p:nvPr/>
        </p:nvSpPr>
        <p:spPr>
          <a:xfrm>
            <a:off x="-739764" y="88146"/>
            <a:ext cx="10448212" cy="573985"/>
          </a:xfrm>
          <a:prstGeom prst="rect">
            <a:avLst/>
          </a:prstGeom>
          <a:solidFill>
            <a:srgbClr val="412985">
              <a:alpha val="75000"/>
            </a:srgbClr>
          </a:solidFill>
        </p:spPr>
        <p:txBody>
          <a:bodyPr vert="horz" lIns="0" tIns="0" rIns="0" bIns="0" rtlCol="0" anchor="ctr"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algn="ctr"/>
            <a:r>
              <a:rPr lang="en-CA" sz="1600" dirty="0">
                <a:latin typeface="+mj-lt"/>
              </a:rPr>
              <a:t>Rather than relying on a central entity to verify transactions, blockchains are </a:t>
            </a:r>
          </a:p>
          <a:p>
            <a:pPr algn="ctr"/>
            <a:r>
              <a:rPr lang="en-CA" sz="1600" dirty="0">
                <a:latin typeface="+mj-lt"/>
              </a:rPr>
              <a:t>managed and secured autonomously by a peer-to-peer network. </a:t>
            </a:r>
            <a:endParaRPr lang="en-CA" sz="1600" b="0" dirty="0">
              <a:latin typeface="+mj-lt"/>
            </a:endParaRPr>
          </a:p>
        </p:txBody>
      </p:sp>
      <p:sp>
        <p:nvSpPr>
          <p:cNvPr id="6" name="Oval 5">
            <a:extLst>
              <a:ext uri="{FF2B5EF4-FFF2-40B4-BE49-F238E27FC236}">
                <a16:creationId xmlns:a16="http://schemas.microsoft.com/office/drawing/2014/main" id="{BDEDBF96-AA99-4EBE-A633-397EBFBD9BE3}"/>
              </a:ext>
            </a:extLst>
          </p:cNvPr>
          <p:cNvSpPr/>
          <p:nvPr/>
        </p:nvSpPr>
        <p:spPr>
          <a:xfrm>
            <a:off x="2795081" y="2062265"/>
            <a:ext cx="278859" cy="278859"/>
          </a:xfrm>
          <a:prstGeom prst="ellipse">
            <a:avLst/>
          </a:prstGeom>
          <a:noFill/>
          <a:ln w="28575">
            <a:solidFill>
              <a:srgbClr val="4129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rPr>
              <a:t>F</a:t>
            </a:r>
          </a:p>
        </p:txBody>
      </p:sp>
      <p:sp>
        <p:nvSpPr>
          <p:cNvPr id="7" name="TextBox 6">
            <a:extLst>
              <a:ext uri="{FF2B5EF4-FFF2-40B4-BE49-F238E27FC236}">
                <a16:creationId xmlns:a16="http://schemas.microsoft.com/office/drawing/2014/main" id="{7A75B03C-B463-43B8-BEF9-A0CFE3F1628D}"/>
              </a:ext>
            </a:extLst>
          </p:cNvPr>
          <p:cNvSpPr txBox="1"/>
          <p:nvPr/>
        </p:nvSpPr>
        <p:spPr>
          <a:xfrm>
            <a:off x="3048900" y="2062264"/>
            <a:ext cx="1159292" cy="307777"/>
          </a:xfrm>
          <a:prstGeom prst="rect">
            <a:avLst/>
          </a:prstGeom>
          <a:noFill/>
        </p:spPr>
        <p:txBody>
          <a:bodyPr wrap="none" rtlCol="0">
            <a:spAutoFit/>
          </a:bodyPr>
          <a:lstStyle/>
          <a:p>
            <a:r>
              <a:rPr lang="en-US" sz="1400" dirty="0">
                <a:solidFill>
                  <a:srgbClr val="412985"/>
                </a:solidFill>
              </a:rPr>
              <a:t>“Audit node”</a:t>
            </a:r>
          </a:p>
        </p:txBody>
      </p:sp>
      <p:cxnSp>
        <p:nvCxnSpPr>
          <p:cNvPr id="8" name="Straight Arrow Connector 7">
            <a:extLst>
              <a:ext uri="{FF2B5EF4-FFF2-40B4-BE49-F238E27FC236}">
                <a16:creationId xmlns:a16="http://schemas.microsoft.com/office/drawing/2014/main" id="{6AD26E66-AEC0-42EF-9A3A-09EA87895363}"/>
              </a:ext>
            </a:extLst>
          </p:cNvPr>
          <p:cNvCxnSpPr>
            <a:cxnSpLocks/>
          </p:cNvCxnSpPr>
          <p:nvPr/>
        </p:nvCxnSpPr>
        <p:spPr>
          <a:xfrm>
            <a:off x="4182894" y="2198451"/>
            <a:ext cx="896814" cy="628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4CFF539-2126-40D4-BA28-990E6D1292F1}"/>
              </a:ext>
            </a:extLst>
          </p:cNvPr>
          <p:cNvSpPr txBox="1"/>
          <p:nvPr/>
        </p:nvSpPr>
        <p:spPr>
          <a:xfrm>
            <a:off x="4490717" y="1877599"/>
            <a:ext cx="1120820" cy="369332"/>
          </a:xfrm>
          <a:prstGeom prst="rect">
            <a:avLst/>
          </a:prstGeom>
          <a:noFill/>
        </p:spPr>
        <p:txBody>
          <a:bodyPr wrap="none" rtlCol="0">
            <a:spAutoFit/>
          </a:bodyPr>
          <a:lstStyle/>
          <a:p>
            <a:r>
              <a:rPr lang="en-US" dirty="0"/>
              <a:t>Live feed</a:t>
            </a:r>
          </a:p>
        </p:txBody>
      </p:sp>
      <p:grpSp>
        <p:nvGrpSpPr>
          <p:cNvPr id="10" name="Group 9">
            <a:extLst>
              <a:ext uri="{FF2B5EF4-FFF2-40B4-BE49-F238E27FC236}">
                <a16:creationId xmlns:a16="http://schemas.microsoft.com/office/drawing/2014/main" id="{74D0743D-CE28-468D-A2C7-6A3ED964ED17}"/>
              </a:ext>
            </a:extLst>
          </p:cNvPr>
          <p:cNvGrpSpPr/>
          <p:nvPr/>
        </p:nvGrpSpPr>
        <p:grpSpPr>
          <a:xfrm>
            <a:off x="4603284" y="779344"/>
            <a:ext cx="797903" cy="978937"/>
            <a:chOff x="2369260" y="2069469"/>
            <a:chExt cx="1593236" cy="1954717"/>
          </a:xfrm>
        </p:grpSpPr>
        <p:pic>
          <p:nvPicPr>
            <p:cNvPr id="11" name="Picture 10">
              <a:extLst>
                <a:ext uri="{FF2B5EF4-FFF2-40B4-BE49-F238E27FC236}">
                  <a16:creationId xmlns:a16="http://schemas.microsoft.com/office/drawing/2014/main" id="{4838EA36-13D9-4969-9724-3438E5459ED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0710" t="8207" r="10867" b="11254"/>
            <a:stretch/>
          </p:blipFill>
          <p:spPr>
            <a:xfrm>
              <a:off x="2463838" y="2069469"/>
              <a:ext cx="1498658" cy="1539100"/>
            </a:xfrm>
            <a:prstGeom prst="rect">
              <a:avLst/>
            </a:prstGeom>
          </p:spPr>
        </p:pic>
        <p:sp>
          <p:nvSpPr>
            <p:cNvPr id="12" name="TextBox 112">
              <a:extLst>
                <a:ext uri="{FF2B5EF4-FFF2-40B4-BE49-F238E27FC236}">
                  <a16:creationId xmlns:a16="http://schemas.microsoft.com/office/drawing/2014/main" id="{A3C16D71-98A2-4FC1-9E0A-713DA2ED4C7B}"/>
                </a:ext>
              </a:extLst>
            </p:cNvPr>
            <p:cNvSpPr txBox="1"/>
            <p:nvPr/>
          </p:nvSpPr>
          <p:spPr>
            <a:xfrm>
              <a:off x="2369260" y="3637013"/>
              <a:ext cx="1582701" cy="387173"/>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600"/>
                </a:spcAft>
                <a:buClr>
                  <a:schemeClr val="accent2"/>
                </a:buClr>
                <a:buSzPct val="70000"/>
              </a:pPr>
              <a:r>
                <a:rPr lang="en-US" sz="1200" dirty="0">
                  <a:latin typeface="Arial" panose="020B0604020202020204" pitchFamily="34" charset="0"/>
                  <a:cs typeface="Arial" panose="020B0604020202020204" pitchFamily="34" charset="0"/>
                </a:rPr>
                <a:t>Bitcoin </a:t>
              </a:r>
            </a:p>
          </p:txBody>
        </p:sp>
      </p:grpSp>
      <p:pic>
        <p:nvPicPr>
          <p:cNvPr id="13" name="Picture 12">
            <a:extLst>
              <a:ext uri="{FF2B5EF4-FFF2-40B4-BE49-F238E27FC236}">
                <a16:creationId xmlns:a16="http://schemas.microsoft.com/office/drawing/2014/main" id="{C991CD55-9B33-4CED-9E7E-C7DC2C63AE85}"/>
              </a:ext>
            </a:extLst>
          </p:cNvPr>
          <p:cNvPicPr>
            <a:picLocks noChangeAspect="1"/>
          </p:cNvPicPr>
          <p:nvPr/>
        </p:nvPicPr>
        <p:blipFill>
          <a:blip r:embed="rId5" cstate="screen">
            <a:duotone>
              <a:prstClr val="black"/>
              <a:srgbClr val="412985">
                <a:tint val="45000"/>
                <a:satMod val="400000"/>
              </a:srgbClr>
            </a:duotone>
            <a:extLst>
              <a:ext uri="{28A0092B-C50C-407E-A947-70E740481C1C}">
                <a14:useLocalDpi xmlns:a14="http://schemas.microsoft.com/office/drawing/2010/main"/>
              </a:ext>
            </a:extLst>
          </a:blip>
          <a:stretch>
            <a:fillRect/>
          </a:stretch>
        </p:blipFill>
        <p:spPr>
          <a:xfrm>
            <a:off x="5158491" y="2521410"/>
            <a:ext cx="565027" cy="734351"/>
          </a:xfrm>
          <a:prstGeom prst="rect">
            <a:avLst/>
          </a:prstGeom>
        </p:spPr>
      </p:pic>
      <p:sp>
        <p:nvSpPr>
          <p:cNvPr id="14" name="Rectangle 13">
            <a:extLst>
              <a:ext uri="{FF2B5EF4-FFF2-40B4-BE49-F238E27FC236}">
                <a16:creationId xmlns:a16="http://schemas.microsoft.com/office/drawing/2014/main" id="{0B782A64-13DF-4082-94AF-ABE89B7A9C28}"/>
              </a:ext>
            </a:extLst>
          </p:cNvPr>
          <p:cNvSpPr/>
          <p:nvPr/>
        </p:nvSpPr>
        <p:spPr>
          <a:xfrm>
            <a:off x="4977756" y="3315908"/>
            <a:ext cx="915636" cy="369332"/>
          </a:xfrm>
          <a:prstGeom prst="rect">
            <a:avLst/>
          </a:prstGeom>
        </p:spPr>
        <p:txBody>
          <a:bodyPr wrap="none">
            <a:spAutoFit/>
          </a:bodyPr>
          <a:lstStyle/>
          <a:p>
            <a:pPr algn="ctr"/>
            <a:r>
              <a:rPr lang="en-US" dirty="0">
                <a:latin typeface="Arial" panose="020B0604020202020204" pitchFamily="34" charset="0"/>
              </a:rPr>
              <a:t>Auditor</a:t>
            </a:r>
          </a:p>
        </p:txBody>
      </p:sp>
      <p:sp>
        <p:nvSpPr>
          <p:cNvPr id="15" name="Rectangle 14">
            <a:extLst>
              <a:ext uri="{FF2B5EF4-FFF2-40B4-BE49-F238E27FC236}">
                <a16:creationId xmlns:a16="http://schemas.microsoft.com/office/drawing/2014/main" id="{D68FC0A9-3A3B-4648-8798-770B48EEF34E}"/>
              </a:ext>
            </a:extLst>
          </p:cNvPr>
          <p:cNvSpPr/>
          <p:nvPr/>
        </p:nvSpPr>
        <p:spPr>
          <a:xfrm>
            <a:off x="6243998" y="1486869"/>
            <a:ext cx="2900003" cy="303964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rPr>
              <a:t>Client Data</a:t>
            </a:r>
          </a:p>
        </p:txBody>
      </p:sp>
      <p:pic>
        <p:nvPicPr>
          <p:cNvPr id="16" name="Picture 15">
            <a:extLst>
              <a:ext uri="{FF2B5EF4-FFF2-40B4-BE49-F238E27FC236}">
                <a16:creationId xmlns:a16="http://schemas.microsoft.com/office/drawing/2014/main" id="{BAC42D6D-A528-4377-9B51-DB547C9E5B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8075" y="1972280"/>
            <a:ext cx="565027" cy="734351"/>
          </a:xfrm>
          <a:prstGeom prst="rect">
            <a:avLst/>
          </a:prstGeom>
        </p:spPr>
      </p:pic>
      <p:sp>
        <p:nvSpPr>
          <p:cNvPr id="17" name="Freeform 34">
            <a:extLst>
              <a:ext uri="{FF2B5EF4-FFF2-40B4-BE49-F238E27FC236}">
                <a16:creationId xmlns:a16="http://schemas.microsoft.com/office/drawing/2014/main" id="{4C582183-7FBE-40AC-850E-7527ABDDE4F3}"/>
              </a:ext>
            </a:extLst>
          </p:cNvPr>
          <p:cNvSpPr>
            <a:spLocks noChangeAspect="1" noEditPoints="1"/>
          </p:cNvSpPr>
          <p:nvPr/>
        </p:nvSpPr>
        <p:spPr bwMode="auto">
          <a:xfrm>
            <a:off x="6479614" y="3275678"/>
            <a:ext cx="517286" cy="717867"/>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tx1">
              <a:lumMod val="75000"/>
            </a:schemeClr>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a:p>
        </p:txBody>
      </p:sp>
      <p:pic>
        <p:nvPicPr>
          <p:cNvPr id="18" name="Picture 17">
            <a:extLst>
              <a:ext uri="{FF2B5EF4-FFF2-40B4-BE49-F238E27FC236}">
                <a16:creationId xmlns:a16="http://schemas.microsoft.com/office/drawing/2014/main" id="{32D598BE-9859-443D-A15E-12E3AE0D9204}"/>
              </a:ext>
            </a:extLst>
          </p:cNvPr>
          <p:cNvPicPr>
            <a:picLocks noChangeAspect="1"/>
          </p:cNvPicPr>
          <p:nvPr/>
        </p:nvPicPr>
        <p:blipFill>
          <a:blip r:embed="rId6"/>
          <a:stretch>
            <a:fillRect/>
          </a:stretch>
        </p:blipFill>
        <p:spPr>
          <a:xfrm>
            <a:off x="7330887" y="3020712"/>
            <a:ext cx="1722571" cy="1257565"/>
          </a:xfrm>
          <a:prstGeom prst="rect">
            <a:avLst/>
          </a:prstGeom>
        </p:spPr>
      </p:pic>
      <p:sp>
        <p:nvSpPr>
          <p:cNvPr id="19" name="Rectangle 18">
            <a:extLst>
              <a:ext uri="{FF2B5EF4-FFF2-40B4-BE49-F238E27FC236}">
                <a16:creationId xmlns:a16="http://schemas.microsoft.com/office/drawing/2014/main" id="{036C43B0-0682-4790-8AAE-24BDEAF0668E}"/>
              </a:ext>
            </a:extLst>
          </p:cNvPr>
          <p:cNvSpPr/>
          <p:nvPr/>
        </p:nvSpPr>
        <p:spPr>
          <a:xfrm>
            <a:off x="7430047" y="2048590"/>
            <a:ext cx="1527982" cy="60016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Wallet data</a:t>
            </a:r>
          </a:p>
          <a:p>
            <a:r>
              <a:rPr lang="en-US" sz="1100" dirty="0"/>
              <a:t>Transaction data</a:t>
            </a:r>
          </a:p>
          <a:p>
            <a:r>
              <a:rPr lang="en-US" sz="1100" dirty="0"/>
              <a:t>Access verification data</a:t>
            </a:r>
            <a:endParaRPr lang="de-DE" sz="1100" dirty="0"/>
          </a:p>
        </p:txBody>
      </p:sp>
      <p:sp>
        <p:nvSpPr>
          <p:cNvPr id="20" name="Right Brace 19">
            <a:extLst>
              <a:ext uri="{FF2B5EF4-FFF2-40B4-BE49-F238E27FC236}">
                <a16:creationId xmlns:a16="http://schemas.microsoft.com/office/drawing/2014/main" id="{54607812-27F3-4E52-8E41-9F960BB888CC}"/>
              </a:ext>
            </a:extLst>
          </p:cNvPr>
          <p:cNvSpPr/>
          <p:nvPr/>
        </p:nvSpPr>
        <p:spPr>
          <a:xfrm flipH="1">
            <a:off x="5753370" y="1656721"/>
            <a:ext cx="428614" cy="24662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B255E3BF-121D-4A72-A374-B8590F7EF5A0}"/>
              </a:ext>
            </a:extLst>
          </p:cNvPr>
          <p:cNvSpPr/>
          <p:nvPr/>
        </p:nvSpPr>
        <p:spPr>
          <a:xfrm>
            <a:off x="3957997" y="4604936"/>
            <a:ext cx="4572000" cy="369332"/>
          </a:xfrm>
          <a:prstGeom prst="rect">
            <a:avLst/>
          </a:prstGeom>
        </p:spPr>
        <p:txBody>
          <a:bodyPr>
            <a:spAutoFit/>
          </a:bodyPr>
          <a:lstStyle/>
          <a:p>
            <a:pPr marL="285743" indent="-285743">
              <a:buFont typeface="Arial" panose="020B0604020202020204" pitchFamily="34" charset="0"/>
              <a:buChar char="•"/>
            </a:pPr>
            <a:r>
              <a:rPr lang="en-US" dirty="0"/>
              <a:t>Reconcile live data with client records.</a:t>
            </a:r>
          </a:p>
        </p:txBody>
      </p:sp>
    </p:spTree>
    <p:extLst>
      <p:ext uri="{BB962C8B-B14F-4D97-AF65-F5344CB8AC3E}">
        <p14:creationId xmlns:p14="http://schemas.microsoft.com/office/powerpoint/2010/main" val="23917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08D3-2E7B-4761-93EE-64ED2D0E74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C51732E-A723-4580-A147-73CBB5BF3D05}"/>
              </a:ext>
            </a:extLst>
          </p:cNvPr>
          <p:cNvSpPr>
            <a:spLocks noGrp="1"/>
          </p:cNvSpPr>
          <p:nvPr>
            <p:ph idx="1"/>
          </p:nvPr>
        </p:nvSpPr>
        <p:spPr>
          <a:xfrm>
            <a:off x="361950" y="1000125"/>
            <a:ext cx="8229600" cy="2803332"/>
          </a:xfrm>
        </p:spPr>
        <p:txBody>
          <a:bodyPr vert="horz" wrap="square" lIns="137160" tIns="45720" rIns="91440" bIns="45720" rtlCol="0" anchor="t">
            <a:spAutoFit/>
          </a:bodyPr>
          <a:lstStyle/>
          <a:p>
            <a:pPr marL="457200" indent="-457200"/>
            <a:r>
              <a:rPr lang="en-US" b="1" dirty="0">
                <a:solidFill>
                  <a:schemeClr val="tx2"/>
                </a:solidFill>
              </a:rPr>
              <a:t>Review/Admin</a:t>
            </a:r>
          </a:p>
          <a:p>
            <a:pPr marL="457200" indent="-457200"/>
            <a:r>
              <a:rPr lang="en-US" dirty="0"/>
              <a:t>Auditing Blockchain: Brief Overview</a:t>
            </a:r>
          </a:p>
          <a:p>
            <a:pPr marL="457200" indent="-457200"/>
            <a:r>
              <a:rPr lang="en-US" dirty="0"/>
              <a:t>Deliverable</a:t>
            </a:r>
          </a:p>
          <a:p>
            <a:pPr marL="457200" indent="-457200"/>
            <a:r>
              <a:rPr lang="en-US" dirty="0"/>
              <a:t>Lab: </a:t>
            </a:r>
          </a:p>
          <a:p>
            <a:pPr marL="1027113" lvl="1" indent="-457200"/>
            <a:r>
              <a:rPr lang="en-US" dirty="0"/>
              <a:t>Manually extract and reconcile blockchain.</a:t>
            </a:r>
          </a:p>
          <a:p>
            <a:pPr marL="1027113" lvl="1" indent="-457200"/>
            <a:r>
              <a:rPr lang="en-US" dirty="0"/>
              <a:t>Use the Blockchain Analyzer tool. </a:t>
            </a:r>
          </a:p>
        </p:txBody>
      </p:sp>
    </p:spTree>
    <p:extLst>
      <p:ext uri="{BB962C8B-B14F-4D97-AF65-F5344CB8AC3E}">
        <p14:creationId xmlns:p14="http://schemas.microsoft.com/office/powerpoint/2010/main" val="355178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194AF4E-8D47-4E77-B3A6-8197C8734A7B}"/>
              </a:ext>
            </a:extLst>
          </p:cNvPr>
          <p:cNvSpPr txBox="1">
            <a:spLocks/>
          </p:cNvSpPr>
          <p:nvPr/>
        </p:nvSpPr>
        <p:spPr>
          <a:xfrm>
            <a:off x="-739764" y="88146"/>
            <a:ext cx="10448212" cy="573985"/>
          </a:xfrm>
          <a:prstGeom prst="rect">
            <a:avLst/>
          </a:prstGeom>
          <a:solidFill>
            <a:srgbClr val="412985">
              <a:alpha val="75000"/>
            </a:srgbClr>
          </a:solidFill>
        </p:spPr>
        <p:txBody>
          <a:bodyPr vert="horz" lIns="0" tIns="0" rIns="0" bIns="0" rtlCol="0" anchor="ctr"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algn="ctr"/>
            <a:r>
              <a:rPr lang="en-CA" sz="1600" dirty="0">
                <a:latin typeface="+mj-lt"/>
              </a:rPr>
              <a:t>Rather than relying on a central entity to verify transactions, blockchains are </a:t>
            </a:r>
          </a:p>
          <a:p>
            <a:pPr algn="ctr"/>
            <a:r>
              <a:rPr lang="en-CA" sz="1600" dirty="0">
                <a:latin typeface="+mj-lt"/>
              </a:rPr>
              <a:t>managed and secured autonomously by a peer-to-peer network. </a:t>
            </a:r>
            <a:endParaRPr lang="en-CA" sz="1600" b="0" dirty="0">
              <a:latin typeface="+mj-lt"/>
            </a:endParaRPr>
          </a:p>
        </p:txBody>
      </p:sp>
      <p:pic>
        <p:nvPicPr>
          <p:cNvPr id="2" name="Picture 1">
            <a:extLst>
              <a:ext uri="{FF2B5EF4-FFF2-40B4-BE49-F238E27FC236}">
                <a16:creationId xmlns:a16="http://schemas.microsoft.com/office/drawing/2014/main" id="{0BD4AAC3-AF70-433D-9434-CA53CA93E5A4}"/>
              </a:ext>
            </a:extLst>
          </p:cNvPr>
          <p:cNvPicPr>
            <a:picLocks noChangeAspect="1"/>
          </p:cNvPicPr>
          <p:nvPr/>
        </p:nvPicPr>
        <p:blipFill>
          <a:blip r:embed="rId2"/>
          <a:stretch>
            <a:fillRect/>
          </a:stretch>
        </p:blipFill>
        <p:spPr>
          <a:xfrm>
            <a:off x="1490730" y="662131"/>
            <a:ext cx="5843927" cy="2773991"/>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5C15664A-9CE9-4E68-AF3B-8D296AA17A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34384" y="3347546"/>
            <a:ext cx="3560323" cy="1795955"/>
          </a:xfrm>
          <a:prstGeom prst="rect">
            <a:avLst/>
          </a:prstGeom>
        </p:spPr>
      </p:pic>
      <p:sp>
        <p:nvSpPr>
          <p:cNvPr id="23" name="TextBox 22">
            <a:extLst>
              <a:ext uri="{FF2B5EF4-FFF2-40B4-BE49-F238E27FC236}">
                <a16:creationId xmlns:a16="http://schemas.microsoft.com/office/drawing/2014/main" id="{ED0CB7E7-AECA-40AE-AF51-28A35B3BCC8C}"/>
              </a:ext>
            </a:extLst>
          </p:cNvPr>
          <p:cNvSpPr txBox="1"/>
          <p:nvPr/>
        </p:nvSpPr>
        <p:spPr>
          <a:xfrm>
            <a:off x="3534384" y="5328612"/>
            <a:ext cx="3560323" cy="230832"/>
          </a:xfrm>
          <a:prstGeom prst="rect">
            <a:avLst/>
          </a:prstGeom>
          <a:noFill/>
        </p:spPr>
        <p:txBody>
          <a:bodyPr wrap="square" rtlCol="0">
            <a:spAutoFit/>
          </a:bodyPr>
          <a:lstStyle/>
          <a:p>
            <a:r>
              <a:rPr lang="en-US" sz="900">
                <a:hlinkClick r:id="rId4" tooltip="https://superuser.com/questions/1262987/how-can-i-see-if-a-login-failed-in-the-office-365-audit-lo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633124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E59E-D035-442F-B808-80D34A409A26}"/>
              </a:ext>
            </a:extLst>
          </p:cNvPr>
          <p:cNvSpPr>
            <a:spLocks noGrp="1"/>
          </p:cNvSpPr>
          <p:nvPr>
            <p:ph type="title"/>
          </p:nvPr>
        </p:nvSpPr>
        <p:spPr>
          <a:xfrm>
            <a:off x="486696" y="2021614"/>
            <a:ext cx="8170606" cy="769441"/>
          </a:xfrm>
        </p:spPr>
        <p:txBody>
          <a:bodyPr/>
          <a:lstStyle/>
          <a:p>
            <a:endParaRPr lang="en-US"/>
          </a:p>
        </p:txBody>
      </p:sp>
      <p:pic>
        <p:nvPicPr>
          <p:cNvPr id="4" name="Picture 3">
            <a:extLst>
              <a:ext uri="{FF2B5EF4-FFF2-40B4-BE49-F238E27FC236}">
                <a16:creationId xmlns:a16="http://schemas.microsoft.com/office/drawing/2014/main" id="{D34F8A0F-A392-468B-83F5-F4CB4C1F3C57}"/>
              </a:ext>
            </a:extLst>
          </p:cNvPr>
          <p:cNvPicPr>
            <a:picLocks noChangeAspect="1"/>
          </p:cNvPicPr>
          <p:nvPr/>
        </p:nvPicPr>
        <p:blipFill>
          <a:blip r:embed="rId3"/>
          <a:stretch>
            <a:fillRect/>
          </a:stretch>
        </p:blipFill>
        <p:spPr>
          <a:xfrm>
            <a:off x="0" y="-477202"/>
            <a:ext cx="9144000" cy="6097904"/>
          </a:xfrm>
          <a:prstGeom prst="rect">
            <a:avLst/>
          </a:prstGeom>
        </p:spPr>
      </p:pic>
      <p:sp>
        <p:nvSpPr>
          <p:cNvPr id="5" name="TextBox 4">
            <a:extLst>
              <a:ext uri="{FF2B5EF4-FFF2-40B4-BE49-F238E27FC236}">
                <a16:creationId xmlns:a16="http://schemas.microsoft.com/office/drawing/2014/main" id="{BCC65860-206F-486C-94A8-1A3581784A71}"/>
              </a:ext>
            </a:extLst>
          </p:cNvPr>
          <p:cNvSpPr txBox="1"/>
          <p:nvPr/>
        </p:nvSpPr>
        <p:spPr>
          <a:xfrm>
            <a:off x="2997529" y="1152145"/>
            <a:ext cx="3195105" cy="769441"/>
          </a:xfrm>
          <a:prstGeom prst="rect">
            <a:avLst/>
          </a:prstGeom>
          <a:noFill/>
        </p:spPr>
        <p:txBody>
          <a:bodyPr wrap="none" rtlCol="0">
            <a:spAutoFit/>
          </a:bodyPr>
          <a:lstStyle/>
          <a:p>
            <a:pPr defTabSz="457178"/>
            <a:r>
              <a:rPr lang="en-US" sz="4400" b="1" dirty="0">
                <a:solidFill>
                  <a:prstClr val="white"/>
                </a:solidFill>
                <a:latin typeface="Arial"/>
                <a:cs typeface="Arial" panose="020B0604020202020204" pitchFamily="34" charset="0"/>
              </a:rPr>
              <a:t>Thank you!</a:t>
            </a:r>
            <a:endParaRPr lang="en-US" dirty="0">
              <a:solidFill>
                <a:prstClr val="white"/>
              </a:solidFill>
              <a:latin typeface="Calibri"/>
            </a:endParaRPr>
          </a:p>
        </p:txBody>
      </p:sp>
    </p:spTree>
    <p:extLst>
      <p:ext uri="{BB962C8B-B14F-4D97-AF65-F5344CB8AC3E}">
        <p14:creationId xmlns:p14="http://schemas.microsoft.com/office/powerpoint/2010/main" val="408289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DE70-438E-4700-8215-92CE521DC58C}"/>
              </a:ext>
            </a:extLst>
          </p:cNvPr>
          <p:cNvSpPr>
            <a:spLocks noGrp="1"/>
          </p:cNvSpPr>
          <p:nvPr>
            <p:ph type="title"/>
          </p:nvPr>
        </p:nvSpPr>
        <p:spPr>
          <a:xfrm>
            <a:off x="748393" y="2074664"/>
            <a:ext cx="7886700" cy="769441"/>
          </a:xfrm>
        </p:spPr>
        <p:txBody>
          <a:bodyPr/>
          <a:lstStyle/>
          <a:p>
            <a:r>
              <a:rPr lang="en-US" dirty="0"/>
              <a:t>Review/Admin</a:t>
            </a:r>
          </a:p>
        </p:txBody>
      </p:sp>
    </p:spTree>
    <p:extLst>
      <p:ext uri="{BB962C8B-B14F-4D97-AF65-F5344CB8AC3E}">
        <p14:creationId xmlns:p14="http://schemas.microsoft.com/office/powerpoint/2010/main" val="303524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85F8-9EED-5B5E-B22F-B9383740A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37D36-99ED-39DC-693C-DF29F3E9737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229F57D-F301-7955-FF0A-027F8A3ACBDF}"/>
              </a:ext>
            </a:extLst>
          </p:cNvPr>
          <p:cNvSpPr>
            <a:spLocks noGrp="1"/>
          </p:cNvSpPr>
          <p:nvPr>
            <p:ph idx="1"/>
          </p:nvPr>
        </p:nvSpPr>
        <p:spPr>
          <a:xfrm>
            <a:off x="361950" y="1000125"/>
            <a:ext cx="8229600" cy="2803332"/>
          </a:xfrm>
        </p:spPr>
        <p:txBody>
          <a:bodyPr vert="horz" wrap="square" lIns="137160" tIns="45720" rIns="91440" bIns="45720" rtlCol="0" anchor="t">
            <a:spAutoFit/>
          </a:bodyPr>
          <a:lstStyle/>
          <a:p>
            <a:pPr marL="457200" indent="-457200"/>
            <a:r>
              <a:rPr lang="en-US" dirty="0">
                <a:solidFill>
                  <a:schemeClr val="bg1">
                    <a:lumMod val="65000"/>
                  </a:schemeClr>
                </a:solidFill>
              </a:rPr>
              <a:t>Review/Admin</a:t>
            </a:r>
          </a:p>
          <a:p>
            <a:pPr marL="457200" indent="-457200"/>
            <a:r>
              <a:rPr lang="en-US" b="1" dirty="0">
                <a:solidFill>
                  <a:schemeClr val="tx2"/>
                </a:solidFill>
              </a:rPr>
              <a:t>Auditing Blockchain: Brief Overview</a:t>
            </a:r>
          </a:p>
          <a:p>
            <a:pPr marL="457200" indent="-457200"/>
            <a:r>
              <a:rPr lang="en-US" dirty="0"/>
              <a:t>Deliverable</a:t>
            </a:r>
          </a:p>
          <a:p>
            <a:pPr marL="457200" indent="-457200"/>
            <a:r>
              <a:rPr lang="en-US" dirty="0"/>
              <a:t>Lab: </a:t>
            </a:r>
          </a:p>
          <a:p>
            <a:pPr marL="1027113" lvl="1" indent="-457200"/>
            <a:r>
              <a:rPr lang="en-US" dirty="0"/>
              <a:t>Manually extract and reconcile blockchain.</a:t>
            </a:r>
          </a:p>
          <a:p>
            <a:pPr marL="1027113" lvl="1" indent="-457200"/>
            <a:r>
              <a:rPr lang="en-US" dirty="0"/>
              <a:t>Use the Blockchain Analyzer tool. </a:t>
            </a:r>
          </a:p>
        </p:txBody>
      </p:sp>
    </p:spTree>
    <p:extLst>
      <p:ext uri="{BB962C8B-B14F-4D97-AF65-F5344CB8AC3E}">
        <p14:creationId xmlns:p14="http://schemas.microsoft.com/office/powerpoint/2010/main" val="201140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6F324-D0B5-8408-27CD-E94809A87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C943F-4C28-96BA-3F1C-2F99DC00CE5C}"/>
              </a:ext>
            </a:extLst>
          </p:cNvPr>
          <p:cNvSpPr>
            <a:spLocks noGrp="1"/>
          </p:cNvSpPr>
          <p:nvPr>
            <p:ph type="title"/>
          </p:nvPr>
        </p:nvSpPr>
        <p:spPr>
          <a:xfrm>
            <a:off x="695731" y="805993"/>
            <a:ext cx="7886700" cy="2123658"/>
          </a:xfrm>
        </p:spPr>
        <p:txBody>
          <a:bodyPr/>
          <a:lstStyle/>
          <a:p>
            <a:r>
              <a:rPr lang="en-US" dirty="0"/>
              <a:t>Auditing Blockchain: </a:t>
            </a:r>
            <a:br>
              <a:rPr lang="en-US" dirty="0"/>
            </a:br>
            <a:r>
              <a:rPr lang="en-US" dirty="0"/>
              <a:t>Brief Overview</a:t>
            </a:r>
            <a:br>
              <a:rPr lang="en-US" dirty="0"/>
            </a:br>
            <a:endParaRPr lang="en-US" dirty="0"/>
          </a:p>
        </p:txBody>
      </p:sp>
    </p:spTree>
    <p:extLst>
      <p:ext uri="{BB962C8B-B14F-4D97-AF65-F5344CB8AC3E}">
        <p14:creationId xmlns:p14="http://schemas.microsoft.com/office/powerpoint/2010/main" val="354692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0F5A0-31AF-46F6-B145-C3D45A63DA5D}"/>
              </a:ext>
            </a:extLst>
          </p:cNvPr>
          <p:cNvSpPr txBox="1"/>
          <p:nvPr/>
        </p:nvSpPr>
        <p:spPr>
          <a:xfrm>
            <a:off x="670928" y="1930270"/>
            <a:ext cx="4036540" cy="2652995"/>
          </a:xfrm>
          <a:prstGeom prst="rect">
            <a:avLst/>
          </a:prstGeom>
          <a:noFill/>
        </p:spPr>
        <p:txBody>
          <a:bodyPr wrap="square" lIns="0" tIns="36537" rIns="0" bIns="0" rtlCol="0">
            <a:spAutoFit/>
          </a:bodyPr>
          <a:lstStyle/>
          <a:p>
            <a:pPr defTabSz="914378">
              <a:buClr>
                <a:srgbClr val="FFE600"/>
              </a:buClr>
            </a:pPr>
            <a:r>
              <a:rPr lang="en-US" sz="1600" b="1" dirty="0">
                <a:solidFill>
                  <a:srgbClr val="646464"/>
                </a:solidFill>
                <a:latin typeface="Arial" panose="020B0604020202020204" pitchFamily="34" charset="0"/>
                <a:cs typeface="Arial" panose="020B0604020202020204" pitchFamily="34" charset="0"/>
              </a:rPr>
              <a:t>The ledger is cryptographically sealed:</a:t>
            </a:r>
          </a:p>
          <a:p>
            <a:pPr marL="285743" indent="-285743" defTabSz="914378">
              <a:buClr>
                <a:srgbClr val="412985"/>
              </a:buClr>
              <a:buSzPct val="85000"/>
              <a:buFont typeface="Arial" panose="020B0604020202020204" pitchFamily="34" charset="0"/>
              <a:buChar char="∞"/>
            </a:pPr>
            <a:r>
              <a:rPr lang="en-US" sz="1400" dirty="0">
                <a:solidFill>
                  <a:srgbClr val="646464"/>
                </a:solidFill>
                <a:latin typeface="Arial" panose="020B0604020202020204" pitchFamily="34" charset="0"/>
                <a:cs typeface="Arial" panose="020B0604020202020204" pitchFamily="34" charset="0"/>
              </a:rPr>
              <a:t>Transactions are recorded into blocks and blocks are linked into a chain of blocks using cryptographic hashes.</a:t>
            </a:r>
          </a:p>
          <a:p>
            <a:pPr marL="742931" lvl="1" indent="-285743" defTabSz="914378">
              <a:buClr>
                <a:srgbClr val="412985"/>
              </a:buClr>
              <a:buSzPct val="85000"/>
              <a:buFont typeface="Arial" panose="020B0604020202020204" pitchFamily="34" charset="0"/>
              <a:buChar char="∞"/>
            </a:pPr>
            <a:r>
              <a:rPr lang="en-US" sz="1400" dirty="0">
                <a:solidFill>
                  <a:srgbClr val="646464"/>
                </a:solidFill>
                <a:latin typeface="Arial" panose="020B0604020202020204" pitchFamily="34" charset="0"/>
                <a:cs typeface="Arial" panose="020B0604020202020204" pitchFamily="34" charset="0"/>
              </a:rPr>
              <a:t>Each transaction hash a hash, like a digital fingerprint.</a:t>
            </a:r>
          </a:p>
          <a:p>
            <a:pPr marL="285743" indent="-285743" defTabSz="914378">
              <a:buClr>
                <a:srgbClr val="412985"/>
              </a:buClr>
              <a:buSzPct val="85000"/>
              <a:buFont typeface="Arial" panose="020B0604020202020204" pitchFamily="34" charset="0"/>
              <a:buChar char="∞"/>
            </a:pPr>
            <a:r>
              <a:rPr lang="en-US" sz="1400" dirty="0">
                <a:solidFill>
                  <a:srgbClr val="646464"/>
                </a:solidFill>
                <a:latin typeface="Arial" panose="020B0604020202020204" pitchFamily="34" charset="0"/>
                <a:cs typeface="Arial" panose="020B0604020202020204" pitchFamily="34" charset="0"/>
              </a:rPr>
              <a:t>This process makes the blockchain near impossible to alter the history of the ledger, instead, you can generally only add to it.</a:t>
            </a:r>
          </a:p>
          <a:p>
            <a:pPr marL="285743" indent="-285743" defTabSz="914378">
              <a:buClr>
                <a:srgbClr val="412985"/>
              </a:buClr>
              <a:buSzPct val="85000"/>
              <a:buFont typeface="Arial" panose="020B0604020202020204" pitchFamily="34" charset="0"/>
              <a:buChar char="∞"/>
            </a:pPr>
            <a:r>
              <a:rPr lang="en-US" sz="1400" dirty="0">
                <a:solidFill>
                  <a:srgbClr val="646464"/>
                </a:solidFill>
                <a:latin typeface="Arial" panose="020B0604020202020204" pitchFamily="34" charset="0"/>
                <a:cs typeface="Arial" panose="020B0604020202020204" pitchFamily="34" charset="0"/>
              </a:rPr>
              <a:t>Often considered as leading to a trusted ledger, the truth, or a trustless environment (so why do we need to audit crypto??)</a:t>
            </a:r>
          </a:p>
        </p:txBody>
      </p:sp>
      <p:pic>
        <p:nvPicPr>
          <p:cNvPr id="5" name="Picture 4">
            <a:extLst>
              <a:ext uri="{FF2B5EF4-FFF2-40B4-BE49-F238E27FC236}">
                <a16:creationId xmlns:a16="http://schemas.microsoft.com/office/drawing/2014/main" id="{2E9ECC54-B03B-47B6-9895-7F4CFB37149C}"/>
              </a:ext>
            </a:extLst>
          </p:cNvPr>
          <p:cNvPicPr>
            <a:picLocks noChangeAspect="1"/>
          </p:cNvPicPr>
          <p:nvPr/>
        </p:nvPicPr>
        <p:blipFill>
          <a:blip r:embed="rId2"/>
          <a:stretch>
            <a:fillRect/>
          </a:stretch>
        </p:blipFill>
        <p:spPr>
          <a:xfrm>
            <a:off x="4890347" y="1815678"/>
            <a:ext cx="3752427" cy="1407160"/>
          </a:xfrm>
          <a:prstGeom prst="rect">
            <a:avLst/>
          </a:prstGeom>
        </p:spPr>
      </p:pic>
      <p:sp>
        <p:nvSpPr>
          <p:cNvPr id="4" name="Title 1">
            <a:extLst>
              <a:ext uri="{FF2B5EF4-FFF2-40B4-BE49-F238E27FC236}">
                <a16:creationId xmlns:a16="http://schemas.microsoft.com/office/drawing/2014/main" id="{513391DF-97DF-BBEF-C58C-5769081C4992}"/>
              </a:ext>
            </a:extLst>
          </p:cNvPr>
          <p:cNvSpPr txBox="1">
            <a:spLocks/>
          </p:cNvSpPr>
          <p:nvPr/>
        </p:nvSpPr>
        <p:spPr>
          <a:xfrm>
            <a:off x="0" y="265113"/>
            <a:ext cx="8389938" cy="508000"/>
          </a:xfrm>
          <a:prstGeom prst="rect">
            <a:avLst/>
          </a:prstGeom>
        </p:spPr>
        <p:txBody>
          <a:bodyPr vert="horz" wrap="square" lIns="91440" tIns="45720" rIns="91440" bIns="45720" rtlCol="0" anchor="t" anchorCtr="0">
            <a:spAutoFit/>
          </a:bodyPr>
          <a:lstStyle>
            <a:lvl1pPr algn="l" defTabSz="457200" rtl="0" fontAlgn="base">
              <a:spcBef>
                <a:spcPct val="0"/>
              </a:spcBef>
              <a:spcAft>
                <a:spcPct val="0"/>
              </a:spcAft>
              <a:defRPr sz="3200" b="1" kern="1200">
                <a:solidFill>
                  <a:schemeClr val="tx2"/>
                </a:solidFill>
                <a:latin typeface="+mj-lt"/>
                <a:ea typeface="+mj-ea"/>
                <a:cs typeface="Arial" panose="020B0604020202020204" pitchFamily="34" charset="0"/>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700" dirty="0">
                <a:latin typeface="Arial" panose="020B0604020202020204" pitchFamily="34" charset="0"/>
              </a:rPr>
              <a:t>The Blockchain is an “immutable public ledger”</a:t>
            </a:r>
            <a:endParaRPr lang="en-US" sz="2700" dirty="0"/>
          </a:p>
        </p:txBody>
      </p:sp>
    </p:spTree>
    <p:extLst>
      <p:ext uri="{BB962C8B-B14F-4D97-AF65-F5344CB8AC3E}">
        <p14:creationId xmlns:p14="http://schemas.microsoft.com/office/powerpoint/2010/main" val="44674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8B85-8B2A-44E0-A0CA-A13632850DE9}"/>
              </a:ext>
            </a:extLst>
          </p:cNvPr>
          <p:cNvSpPr>
            <a:spLocks noGrp="1"/>
          </p:cNvSpPr>
          <p:nvPr>
            <p:ph type="title" idx="4294967295"/>
          </p:nvPr>
        </p:nvSpPr>
        <p:spPr>
          <a:xfrm>
            <a:off x="0" y="265113"/>
            <a:ext cx="8389938" cy="508000"/>
          </a:xfrm>
        </p:spPr>
        <p:txBody>
          <a:bodyPr/>
          <a:lstStyle/>
          <a:p>
            <a:r>
              <a:rPr lang="en-US" sz="2700" dirty="0">
                <a:latin typeface="Arial" panose="020B0604020202020204" pitchFamily="34" charset="0"/>
              </a:rPr>
              <a:t>“Trust” is misleading in the world of blockchain</a:t>
            </a:r>
            <a:endParaRPr lang="en-US" sz="2700" dirty="0"/>
          </a:p>
        </p:txBody>
      </p:sp>
      <p:sp>
        <p:nvSpPr>
          <p:cNvPr id="4" name="Oval 3">
            <a:extLst>
              <a:ext uri="{FF2B5EF4-FFF2-40B4-BE49-F238E27FC236}">
                <a16:creationId xmlns:a16="http://schemas.microsoft.com/office/drawing/2014/main" id="{B17C9D10-03F6-4505-BD96-EA0570895617}"/>
              </a:ext>
            </a:extLst>
          </p:cNvPr>
          <p:cNvSpPr/>
          <p:nvPr/>
        </p:nvSpPr>
        <p:spPr>
          <a:xfrm>
            <a:off x="746957" y="1851881"/>
            <a:ext cx="2056329" cy="2056329"/>
          </a:xfrm>
          <a:prstGeom prst="ellipse">
            <a:avLst/>
          </a:prstGeom>
          <a:solidFill>
            <a:schemeClr val="bg2"/>
          </a:solidFill>
          <a:ln w="38100" cap="flat">
            <a:solidFill>
              <a:schemeClr val="bg1"/>
            </a:solidFill>
            <a:prstDash val="solid"/>
            <a:round/>
          </a:ln>
          <a:effectLst/>
          <a:sp3d/>
        </p:spPr>
        <p:txBody>
          <a:bodyPr rot="0" spcFirstLastPara="1" vertOverflow="overflow" horzOverflow="overflow" vert="horz" wrap="square" lIns="0" tIns="0" rIns="0" bIns="0" numCol="1" spcCol="38100" rtlCol="0" anchor="ctr" anchorCtr="1">
            <a:noAutofit/>
          </a:bodyPr>
          <a:lstStyle/>
          <a:p>
            <a:pPr algn="ctr" defTabSz="685115" hangingPunct="0">
              <a:defRPr/>
            </a:pPr>
            <a:r>
              <a:rPr lang="en-US" sz="1799" kern="0" dirty="0">
                <a:latin typeface="Arial" panose="020B0604020202020204" pitchFamily="34" charset="0"/>
                <a:sym typeface="Arial"/>
              </a:rPr>
              <a:t>Trust the math/code</a:t>
            </a:r>
          </a:p>
        </p:txBody>
      </p:sp>
      <p:sp>
        <p:nvSpPr>
          <p:cNvPr id="5" name="Oval 4">
            <a:extLst>
              <a:ext uri="{FF2B5EF4-FFF2-40B4-BE49-F238E27FC236}">
                <a16:creationId xmlns:a16="http://schemas.microsoft.com/office/drawing/2014/main" id="{62815988-7773-4987-A350-E821933FE233}"/>
              </a:ext>
            </a:extLst>
          </p:cNvPr>
          <p:cNvSpPr/>
          <p:nvPr/>
        </p:nvSpPr>
        <p:spPr>
          <a:xfrm>
            <a:off x="5167749" y="1835974"/>
            <a:ext cx="2056329" cy="2056329"/>
          </a:xfrm>
          <a:prstGeom prst="ellipse">
            <a:avLst/>
          </a:prstGeom>
          <a:solidFill>
            <a:schemeClr val="tx2"/>
          </a:solidFill>
          <a:ln w="38100" cap="flat">
            <a:solidFill>
              <a:schemeClr val="bg1"/>
            </a:solidFill>
            <a:prstDash val="dash"/>
            <a:round/>
          </a:ln>
          <a:effectLst/>
          <a:sp3d/>
        </p:spPr>
        <p:txBody>
          <a:bodyPr rot="0" spcFirstLastPara="1" vertOverflow="overflow" horzOverflow="overflow" vert="horz" wrap="square" lIns="0" tIns="0" rIns="0" bIns="0" numCol="1" spcCol="38100" rtlCol="0" anchor="ctr" anchorCtr="1">
            <a:noAutofit/>
          </a:bodyPr>
          <a:lstStyle/>
          <a:p>
            <a:pPr algn="ctr" defTabSz="685115" hangingPunct="0">
              <a:defRPr/>
            </a:pPr>
            <a:r>
              <a:rPr lang="en-US" sz="1799" kern="0" dirty="0">
                <a:solidFill>
                  <a:schemeClr val="bg1"/>
                </a:solidFill>
                <a:latin typeface="Arial" panose="020B0604020202020204" pitchFamily="34" charset="0"/>
                <a:sym typeface="Arial"/>
              </a:rPr>
              <a:t>Trust, but verify</a:t>
            </a:r>
          </a:p>
        </p:txBody>
      </p:sp>
      <p:sp>
        <p:nvSpPr>
          <p:cNvPr id="6" name="TextBox 5">
            <a:extLst>
              <a:ext uri="{FF2B5EF4-FFF2-40B4-BE49-F238E27FC236}">
                <a16:creationId xmlns:a16="http://schemas.microsoft.com/office/drawing/2014/main" id="{A9A064DB-ADE8-43EE-9089-FFB91F8DF188}"/>
              </a:ext>
            </a:extLst>
          </p:cNvPr>
          <p:cNvSpPr txBox="1"/>
          <p:nvPr/>
        </p:nvSpPr>
        <p:spPr>
          <a:xfrm>
            <a:off x="415795" y="1133136"/>
            <a:ext cx="2960552" cy="27687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ctr">
            <a:spAutoFit/>
          </a:bodyPr>
          <a:lstStyle/>
          <a:p>
            <a:pPr algn="ctr" defTabSz="685115" hangingPunct="0">
              <a:defRPr/>
            </a:pPr>
            <a:r>
              <a:rPr lang="en-US" sz="1799" kern="0" dirty="0">
                <a:solidFill>
                  <a:srgbClr val="595959"/>
                </a:solidFill>
                <a:latin typeface="Arial" panose="020B0604020202020204" pitchFamily="34" charset="0"/>
                <a:sym typeface="Arial"/>
              </a:rPr>
              <a:t>Inside the blockchain</a:t>
            </a:r>
          </a:p>
        </p:txBody>
      </p:sp>
      <p:sp>
        <p:nvSpPr>
          <p:cNvPr id="7" name="TextBox 6">
            <a:extLst>
              <a:ext uri="{FF2B5EF4-FFF2-40B4-BE49-F238E27FC236}">
                <a16:creationId xmlns:a16="http://schemas.microsoft.com/office/drawing/2014/main" id="{02BFFD28-5AB4-4681-9F21-1E74EBAC6C16}"/>
              </a:ext>
            </a:extLst>
          </p:cNvPr>
          <p:cNvSpPr txBox="1"/>
          <p:nvPr/>
        </p:nvSpPr>
        <p:spPr>
          <a:xfrm>
            <a:off x="4532700" y="1133105"/>
            <a:ext cx="3480042" cy="55374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ctr">
            <a:spAutoFit/>
          </a:bodyPr>
          <a:lstStyle/>
          <a:p>
            <a:pPr algn="ctr" defTabSz="685115" hangingPunct="0">
              <a:defRPr/>
            </a:pPr>
            <a:r>
              <a:rPr lang="en-US" sz="1799" kern="0" dirty="0">
                <a:solidFill>
                  <a:srgbClr val="595959"/>
                </a:solidFill>
                <a:latin typeface="Arial" panose="020B0604020202020204" pitchFamily="34" charset="0"/>
                <a:sym typeface="Arial"/>
              </a:rPr>
              <a:t>Integrating in the real world… risks are still present</a:t>
            </a:r>
          </a:p>
        </p:txBody>
      </p:sp>
      <p:sp>
        <p:nvSpPr>
          <p:cNvPr id="8" name="TextBox 7">
            <a:extLst>
              <a:ext uri="{FF2B5EF4-FFF2-40B4-BE49-F238E27FC236}">
                <a16:creationId xmlns:a16="http://schemas.microsoft.com/office/drawing/2014/main" id="{20ED2213-23D9-479F-B312-58E8B578FF88}"/>
              </a:ext>
            </a:extLst>
          </p:cNvPr>
          <p:cNvSpPr txBox="1"/>
          <p:nvPr/>
        </p:nvSpPr>
        <p:spPr>
          <a:xfrm>
            <a:off x="415795" y="4144988"/>
            <a:ext cx="8156481" cy="830484"/>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ctr">
            <a:spAutoFit/>
          </a:bodyPr>
          <a:lstStyle/>
          <a:p>
            <a:pPr defTabSz="685115" hangingPunct="0">
              <a:defRPr/>
            </a:pPr>
            <a:r>
              <a:rPr lang="en-US" sz="1349" kern="0" dirty="0">
                <a:solidFill>
                  <a:srgbClr val="595959"/>
                </a:solidFill>
                <a:latin typeface="Arial" panose="020B0604020202020204" pitchFamily="34" charset="0"/>
                <a:sym typeface="Arial"/>
              </a:rPr>
              <a:t>Many perceive that because blockchain transactions are considered immutable and based on cryptography (the math), there are no additional risks; however, this is not the case. For example, the math can validate the existence of a digital asset and imply ownership but ownership can be compromised if the private key is stolen, lost or otherwise misappropriated. Let’s now discuss these additional risks.</a:t>
            </a:r>
          </a:p>
        </p:txBody>
      </p:sp>
    </p:spTree>
    <p:extLst>
      <p:ext uri="{BB962C8B-B14F-4D97-AF65-F5344CB8AC3E}">
        <p14:creationId xmlns:p14="http://schemas.microsoft.com/office/powerpoint/2010/main" val="11011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B9EA2-962C-C763-6297-89CF77ECD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80C97-ADC2-4D5C-5EA3-408863D0B9B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6F3185A-35F2-B24C-94D8-4C8DFC2112BA}"/>
              </a:ext>
            </a:extLst>
          </p:cNvPr>
          <p:cNvSpPr>
            <a:spLocks noGrp="1"/>
          </p:cNvSpPr>
          <p:nvPr>
            <p:ph idx="1"/>
          </p:nvPr>
        </p:nvSpPr>
        <p:spPr>
          <a:xfrm>
            <a:off x="361950" y="1000125"/>
            <a:ext cx="8229600" cy="2803332"/>
          </a:xfrm>
        </p:spPr>
        <p:txBody>
          <a:bodyPr vert="horz" wrap="square" lIns="137160" tIns="45720" rIns="91440" bIns="45720" rtlCol="0" anchor="t">
            <a:spAutoFit/>
          </a:bodyPr>
          <a:lstStyle/>
          <a:p>
            <a:pPr marL="457200" indent="-457200"/>
            <a:r>
              <a:rPr lang="en-US" dirty="0">
                <a:solidFill>
                  <a:schemeClr val="bg1">
                    <a:lumMod val="65000"/>
                  </a:schemeClr>
                </a:solidFill>
              </a:rPr>
              <a:t>Review/Admin</a:t>
            </a:r>
          </a:p>
          <a:p>
            <a:pPr marL="457200" indent="-457200"/>
            <a:r>
              <a:rPr lang="en-US" dirty="0">
                <a:solidFill>
                  <a:schemeClr val="bg1">
                    <a:lumMod val="65000"/>
                  </a:schemeClr>
                </a:solidFill>
              </a:rPr>
              <a:t>Auditing Blockchain: Brief Overview</a:t>
            </a:r>
          </a:p>
          <a:p>
            <a:pPr marL="457200" indent="-457200"/>
            <a:r>
              <a:rPr lang="en-US" b="1" dirty="0">
                <a:solidFill>
                  <a:schemeClr val="tx2"/>
                </a:solidFill>
              </a:rPr>
              <a:t>Deliverable</a:t>
            </a:r>
          </a:p>
          <a:p>
            <a:pPr marL="457200" indent="-457200"/>
            <a:r>
              <a:rPr lang="en-US" dirty="0"/>
              <a:t>Lab: </a:t>
            </a:r>
          </a:p>
          <a:p>
            <a:pPr marL="1027113" lvl="1" indent="-457200"/>
            <a:r>
              <a:rPr lang="en-US" dirty="0"/>
              <a:t>Manually extract and reconcile blockchain.</a:t>
            </a:r>
          </a:p>
          <a:p>
            <a:pPr marL="1027113" lvl="1" indent="-457200"/>
            <a:r>
              <a:rPr lang="en-US" dirty="0"/>
              <a:t>Use the Blockchain Analyzer tool. </a:t>
            </a:r>
          </a:p>
        </p:txBody>
      </p:sp>
    </p:spTree>
    <p:extLst>
      <p:ext uri="{BB962C8B-B14F-4D97-AF65-F5344CB8AC3E}">
        <p14:creationId xmlns:p14="http://schemas.microsoft.com/office/powerpoint/2010/main" val="211573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8AFBA-2A89-4BE1-80B6-7388E9B95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A517D-A2E9-FE67-C624-2381798D0194}"/>
              </a:ext>
            </a:extLst>
          </p:cNvPr>
          <p:cNvSpPr>
            <a:spLocks noGrp="1"/>
          </p:cNvSpPr>
          <p:nvPr>
            <p:ph type="title"/>
          </p:nvPr>
        </p:nvSpPr>
        <p:spPr>
          <a:xfrm>
            <a:off x="748393" y="2074664"/>
            <a:ext cx="7886700" cy="769441"/>
          </a:xfrm>
        </p:spPr>
        <p:txBody>
          <a:bodyPr/>
          <a:lstStyle/>
          <a:p>
            <a:r>
              <a:rPr lang="en-US" dirty="0"/>
              <a:t>Deliverable</a:t>
            </a:r>
          </a:p>
        </p:txBody>
      </p:sp>
    </p:spTree>
    <p:extLst>
      <p:ext uri="{BB962C8B-B14F-4D97-AF65-F5344CB8AC3E}">
        <p14:creationId xmlns:p14="http://schemas.microsoft.com/office/powerpoint/2010/main" val="3574462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ubtMLxoTBulTyE4ynvfRA"/>
</p:tagLst>
</file>

<file path=ppt/theme/theme1.xml><?xml version="1.0" encoding="utf-8"?>
<a:theme xmlns:a="http://schemas.openxmlformats.org/drawingml/2006/main" name="W Foster MBA Career Mgmt">
  <a:themeElements>
    <a:clrScheme name="Foster">
      <a:dk1>
        <a:sysClr val="windowText" lastClr="000000"/>
      </a:dk1>
      <a:lt1>
        <a:sysClr val="window" lastClr="FFFFFF"/>
      </a:lt1>
      <a:dk2>
        <a:srgbClr val="4B2E84"/>
      </a:dk2>
      <a:lt2>
        <a:srgbClr val="B9A077"/>
      </a:lt2>
      <a:accent1>
        <a:srgbClr val="86754D"/>
      </a:accent1>
      <a:accent2>
        <a:srgbClr val="0988C1"/>
      </a:accent2>
      <a:accent3>
        <a:srgbClr val="3CB2A7"/>
      </a:accent3>
      <a:accent4>
        <a:srgbClr val="41AD49"/>
      </a:accent4>
      <a:accent5>
        <a:srgbClr val="DC4327"/>
      </a:accent5>
      <a:accent6>
        <a:srgbClr val="D2B887"/>
      </a:accent6>
      <a:hlink>
        <a:srgbClr val="4B2E84"/>
      </a:hlink>
      <a:folHlink>
        <a:srgbClr val="4B2E84"/>
      </a:folHlink>
    </a:clrScheme>
    <a:fontScheme name="Foster">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F69E203AC04243ACA450E86C6C3027" ma:contentTypeVersion="3" ma:contentTypeDescription="Create a new document." ma:contentTypeScope="" ma:versionID="2d5dfb402cda9ec94ad9e4211ac1946e">
  <xsd:schema xmlns:xsd="http://www.w3.org/2001/XMLSchema" xmlns:xs="http://www.w3.org/2001/XMLSchema" xmlns:p="http://schemas.microsoft.com/office/2006/metadata/properties" xmlns:ns2="92d151aa-5444-48df-9732-7562e1b8a114" targetNamespace="http://schemas.microsoft.com/office/2006/metadata/properties" ma:root="true" ma:fieldsID="713c23bda8087a008cc1c00c9d76869d" ns2:_="">
    <xsd:import namespace="92d151aa-5444-48df-9732-7562e1b8a1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151aa-5444-48df-9732-7562e1b8a11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A8D24-9DB6-4446-BFF5-A34A571DCD63}">
  <ds:schemaRefs>
    <ds:schemaRef ds:uri="http://www.w3.org/XML/1998/namespace"/>
    <ds:schemaRef ds:uri="http://purl.org/dc/elements/1.1/"/>
    <ds:schemaRef ds:uri="http://schemas.openxmlformats.org/package/2006/metadata/core-properties"/>
    <ds:schemaRef ds:uri="92d151aa-5444-48df-9732-7562e1b8a114"/>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22C1C38-D2BC-41E8-BFF7-3546CADD0637}">
  <ds:schemaRefs>
    <ds:schemaRef ds:uri="http://schemas.microsoft.com/sharepoint/v3/contenttype/forms"/>
  </ds:schemaRefs>
</ds:datastoreItem>
</file>

<file path=customXml/itemProps3.xml><?xml version="1.0" encoding="utf-8"?>
<ds:datastoreItem xmlns:ds="http://schemas.openxmlformats.org/officeDocument/2006/customXml" ds:itemID="{4C7141BF-5E11-47F9-9296-0695D3DC9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151aa-5444-48df-9732-7562e1b8a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12905</TotalTime>
  <Words>983</Words>
  <Application>Microsoft Office PowerPoint</Application>
  <PresentationFormat>On-screen Show (16:9)</PresentationFormat>
  <Paragraphs>173</Paragraphs>
  <Slides>21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Arial Black</vt:lpstr>
      <vt:lpstr>Calibri</vt:lpstr>
      <vt:lpstr>W Foster MBA Career Mgmt</vt:lpstr>
      <vt:lpstr>think-cell Folie</vt:lpstr>
      <vt:lpstr>Blockchain Audits</vt:lpstr>
      <vt:lpstr>Agenda</vt:lpstr>
      <vt:lpstr>Review/Admin</vt:lpstr>
      <vt:lpstr>Agenda</vt:lpstr>
      <vt:lpstr>Auditing Blockchain:  Brief Overview </vt:lpstr>
      <vt:lpstr>PowerPoint Presentation</vt:lpstr>
      <vt:lpstr>“Trust” is misleading in the world of blockchain</vt:lpstr>
      <vt:lpstr>Agenda</vt:lpstr>
      <vt:lpstr>Deliverable</vt:lpstr>
      <vt:lpstr>Deliverable</vt:lpstr>
      <vt:lpstr>Agenda</vt:lpstr>
      <vt:lpstr>Lab*    *(no need for remote today)</vt:lpstr>
      <vt:lpstr>PowerPoint Presentation</vt:lpstr>
      <vt:lpstr>Audit using a third-party</vt:lpstr>
      <vt:lpstr>Audit using a third-party</vt:lpstr>
      <vt:lpstr>Audit using a third-party</vt:lpstr>
      <vt:lpstr>Audit using a third-party</vt:lpstr>
      <vt:lpstr>PowerPoint Presentation</vt:lpstr>
      <vt:lpstr>PowerPoint Presentation</vt:lpstr>
      <vt:lpstr>PowerPoint Presentation</vt:lpstr>
      <vt:lpstr>PowerPoint Presentation</vt:lpstr>
    </vt:vector>
  </TitlesOfParts>
  <Company>A.K.A.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Kumasaka</dc:creator>
  <cp:lastModifiedBy>Asher Curtis</cp:lastModifiedBy>
  <cp:revision>405</cp:revision>
  <cp:lastPrinted>2024-10-16T21:57:06Z</cp:lastPrinted>
  <dcterms:created xsi:type="dcterms:W3CDTF">2011-09-06T04:32:21Z</dcterms:created>
  <dcterms:modified xsi:type="dcterms:W3CDTF">2024-11-05T21:12:38Z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0x01010023F69E203AC04243ACA450E86C6C3027</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ies>
</file>