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495" r:id="rId5"/>
    <p:sldId id="510" r:id="rId6"/>
    <p:sldId id="737" r:id="rId7"/>
    <p:sldId id="257" r:id="rId8"/>
    <p:sldId id="739" r:id="rId9"/>
    <p:sldId id="740" r:id="rId10"/>
    <p:sldId id="741" r:id="rId11"/>
    <p:sldId id="810" r:id="rId12"/>
    <p:sldId id="809" r:id="rId13"/>
  </p:sldIdLst>
  <p:sldSz cx="9144000" cy="5143500" type="screen16x9"/>
  <p:notesSz cx="9601200" cy="7315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8D555BDC-712A-D847-BE44-26DF3EC466F7}">
          <p14:sldIdLst>
            <p14:sldId id="495"/>
            <p14:sldId id="510"/>
            <p14:sldId id="737"/>
            <p14:sldId id="257"/>
            <p14:sldId id="739"/>
            <p14:sldId id="740"/>
            <p14:sldId id="741"/>
            <p14:sldId id="810"/>
            <p14:sldId id="8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28">
          <p15:clr>
            <a:srgbClr val="A4A3A4"/>
          </p15:clr>
        </p15:guide>
        <p15:guide id="5" pos="28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985"/>
    <a:srgbClr val="C09F29"/>
    <a:srgbClr val="B9A077"/>
    <a:srgbClr val="0000FF"/>
    <a:srgbClr val="361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F77A35-8F98-4F4D-ADA2-57D3F73815D1}" v="3" dt="2024-10-31T19:12:17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9" d="100"/>
          <a:sy n="199" d="100"/>
        </p:scale>
        <p:origin x="2358" y="150"/>
      </p:cViewPr>
      <p:guideLst>
        <p:guide orient="horz" pos="2148"/>
        <p:guide pos="2880"/>
        <p:guide orient="horz" pos="1620"/>
        <p:guide pos="228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er Curtis" userId="494c4f5b-6d11-415a-9d9e-829c1135aa91" providerId="ADAL" clId="{8EF77A35-8F98-4F4D-ADA2-57D3F73815D1}"/>
    <pc:docChg chg="undo redo custSel addSld delSld modSld modSection">
      <pc:chgData name="Asher Curtis" userId="494c4f5b-6d11-415a-9d9e-829c1135aa91" providerId="ADAL" clId="{8EF77A35-8F98-4F4D-ADA2-57D3F73815D1}" dt="2024-10-31T20:21:21.093" v="15" actId="22"/>
      <pc:docMkLst>
        <pc:docMk/>
      </pc:docMkLst>
      <pc:sldChg chg="add del">
        <pc:chgData name="Asher Curtis" userId="494c4f5b-6d11-415a-9d9e-829c1135aa91" providerId="ADAL" clId="{8EF77A35-8F98-4F4D-ADA2-57D3F73815D1}" dt="2024-10-31T19:12:17.738" v="11"/>
        <pc:sldMkLst>
          <pc:docMk/>
          <pc:sldMk cId="232891492" sldId="257"/>
        </pc:sldMkLst>
      </pc:sldChg>
      <pc:sldChg chg="modSp mod">
        <pc:chgData name="Asher Curtis" userId="494c4f5b-6d11-415a-9d9e-829c1135aa91" providerId="ADAL" clId="{8EF77A35-8F98-4F4D-ADA2-57D3F73815D1}" dt="2024-10-31T19:11:28.579" v="7"/>
        <pc:sldMkLst>
          <pc:docMk/>
          <pc:sldMk cId="384289130" sldId="495"/>
        </pc:sldMkLst>
        <pc:spChg chg="mod">
          <ac:chgData name="Asher Curtis" userId="494c4f5b-6d11-415a-9d9e-829c1135aa91" providerId="ADAL" clId="{8EF77A35-8F98-4F4D-ADA2-57D3F73815D1}" dt="2024-10-31T19:11:28.579" v="7"/>
          <ac:spMkLst>
            <pc:docMk/>
            <pc:sldMk cId="384289130" sldId="495"/>
            <ac:spMk id="3" creationId="{00000000-0000-0000-0000-000000000000}"/>
          </ac:spMkLst>
        </pc:spChg>
        <pc:spChg chg="mod">
          <ac:chgData name="Asher Curtis" userId="494c4f5b-6d11-415a-9d9e-829c1135aa91" providerId="ADAL" clId="{8EF77A35-8F98-4F4D-ADA2-57D3F73815D1}" dt="2024-10-31T19:10:11.878" v="2" actId="20577"/>
          <ac:spMkLst>
            <pc:docMk/>
            <pc:sldMk cId="384289130" sldId="495"/>
            <ac:spMk id="9" creationId="{B2773AAD-913F-4F7D-B76C-297F2718F473}"/>
          </ac:spMkLst>
        </pc:spChg>
      </pc:sldChg>
      <pc:sldChg chg="add del">
        <pc:chgData name="Asher Curtis" userId="494c4f5b-6d11-415a-9d9e-829c1135aa91" providerId="ADAL" clId="{8EF77A35-8F98-4F4D-ADA2-57D3F73815D1}" dt="2024-10-31T19:12:17.738" v="11"/>
        <pc:sldMkLst>
          <pc:docMk/>
          <pc:sldMk cId="3551787897" sldId="510"/>
        </pc:sldMkLst>
      </pc:sldChg>
      <pc:sldChg chg="add del">
        <pc:chgData name="Asher Curtis" userId="494c4f5b-6d11-415a-9d9e-829c1135aa91" providerId="ADAL" clId="{8EF77A35-8F98-4F4D-ADA2-57D3F73815D1}" dt="2024-10-31T19:12:17.738" v="11"/>
        <pc:sldMkLst>
          <pc:docMk/>
          <pc:sldMk cId="3035241200" sldId="737"/>
        </pc:sldMkLst>
      </pc:sldChg>
      <pc:sldChg chg="add del">
        <pc:chgData name="Asher Curtis" userId="494c4f5b-6d11-415a-9d9e-829c1135aa91" providerId="ADAL" clId="{8EF77A35-8F98-4F4D-ADA2-57D3F73815D1}" dt="2024-10-31T19:12:17.738" v="11"/>
        <pc:sldMkLst>
          <pc:docMk/>
          <pc:sldMk cId="3633809876" sldId="739"/>
        </pc:sldMkLst>
      </pc:sldChg>
      <pc:sldChg chg="add del">
        <pc:chgData name="Asher Curtis" userId="494c4f5b-6d11-415a-9d9e-829c1135aa91" providerId="ADAL" clId="{8EF77A35-8F98-4F4D-ADA2-57D3F73815D1}" dt="2024-10-31T19:12:17.738" v="11"/>
        <pc:sldMkLst>
          <pc:docMk/>
          <pc:sldMk cId="1422440882" sldId="740"/>
        </pc:sldMkLst>
      </pc:sldChg>
      <pc:sldChg chg="add del">
        <pc:chgData name="Asher Curtis" userId="494c4f5b-6d11-415a-9d9e-829c1135aa91" providerId="ADAL" clId="{8EF77A35-8F98-4F4D-ADA2-57D3F73815D1}" dt="2024-10-31T19:12:17.738" v="11"/>
        <pc:sldMkLst>
          <pc:docMk/>
          <pc:sldMk cId="1211547232" sldId="741"/>
        </pc:sldMkLst>
      </pc:sldChg>
      <pc:sldChg chg="new del">
        <pc:chgData name="Asher Curtis" userId="494c4f5b-6d11-415a-9d9e-829c1135aa91" providerId="ADAL" clId="{8EF77A35-8F98-4F4D-ADA2-57D3F73815D1}" dt="2024-10-31T20:20:43.128" v="13" actId="47"/>
        <pc:sldMkLst>
          <pc:docMk/>
          <pc:sldMk cId="1842525529" sldId="810"/>
        </pc:sldMkLst>
      </pc:sldChg>
      <pc:sldChg chg="addSp new mod">
        <pc:chgData name="Asher Curtis" userId="494c4f5b-6d11-415a-9d9e-829c1135aa91" providerId="ADAL" clId="{8EF77A35-8F98-4F4D-ADA2-57D3F73815D1}" dt="2024-10-31T20:21:21.093" v="15" actId="22"/>
        <pc:sldMkLst>
          <pc:docMk/>
          <pc:sldMk cId="2447492223" sldId="810"/>
        </pc:sldMkLst>
        <pc:picChg chg="add">
          <ac:chgData name="Asher Curtis" userId="494c4f5b-6d11-415a-9d9e-829c1135aa91" providerId="ADAL" clId="{8EF77A35-8F98-4F4D-ADA2-57D3F73815D1}" dt="2024-10-31T20:21:21.093" v="15" actId="22"/>
          <ac:picMkLst>
            <pc:docMk/>
            <pc:sldMk cId="2447492223" sldId="810"/>
            <ac:picMk id="3" creationId="{82B102BC-A36B-1FFB-EDE1-78296E3844DF}"/>
          </ac:picMkLst>
        </pc:picChg>
      </pc:sldChg>
      <pc:sldChg chg="del">
        <pc:chgData name="Asher Curtis" userId="494c4f5b-6d11-415a-9d9e-829c1135aa91" providerId="ADAL" clId="{8EF77A35-8F98-4F4D-ADA2-57D3F73815D1}" dt="2024-10-31T19:12:13.139" v="8" actId="47"/>
        <pc:sldMkLst>
          <pc:docMk/>
          <pc:sldMk cId="168018044" sldId="8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87AE820-DFE1-4C3C-B564-108A438BD633}" type="datetimeFigureOut">
              <a:rPr lang="en-US">
                <a:latin typeface="Arial" panose="020B0604020202020204" pitchFamily="34" charset="0"/>
              </a:rPr>
              <a:pPr>
                <a:defRPr/>
              </a:pPr>
              <a:t>10/31/2024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29C84BD-FF2B-4119-9416-77652C2C47E2}" type="slidenum">
              <a:rPr 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7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C0560D2-22A1-4522-9A61-5BC081CC233D}" type="datetimeFigureOut">
              <a:rPr lang="en-US" smtClean="0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7688"/>
            <a:ext cx="48768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0"/>
            <a:ext cx="7680960" cy="32918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B479713-0D50-44A6-B1F4-4082749E6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14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14332"/>
            <a:ext cx="7762875" cy="53860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9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419523"/>
            <a:ext cx="7743825" cy="1272143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600"/>
              </a:lnSpc>
              <a:spcBef>
                <a:spcPts val="0"/>
              </a:spcBef>
              <a:defRPr sz="4400" b="0" cap="all" spc="-3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reeform 12"/>
          <p:cNvSpPr>
            <a:spLocks/>
          </p:cNvSpPr>
          <p:nvPr userDrawn="1"/>
        </p:nvSpPr>
        <p:spPr bwMode="auto">
          <a:xfrm>
            <a:off x="7951304" y="384934"/>
            <a:ext cx="1192696" cy="799273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3906"/>
            <a:ext cx="9144000" cy="229594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2715182"/>
            <a:ext cx="4876038" cy="127000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569" y="404086"/>
            <a:ext cx="224027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52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5568" userDrawn="1">
          <p15:clr>
            <a:srgbClr val="FBAE40"/>
          </p15:clr>
        </p15:guide>
        <p15:guide id="3" pos="32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51" y="3035188"/>
            <a:ext cx="7762875" cy="530915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850" b="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1951" y="1568359"/>
            <a:ext cx="7743825" cy="1118255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4000"/>
              </a:lnSpc>
              <a:spcBef>
                <a:spcPts val="0"/>
              </a:spcBef>
              <a:defRPr sz="3800" b="0" cap="all" spc="-3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2866" y="2715182"/>
            <a:ext cx="2560320" cy="127000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6600" y="4448832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745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332845"/>
            <a:ext cx="8305800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1577355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344488" indent="-344488">
              <a:buFont typeface="Arial" panose="020B0604020202020204" pitchFamily="34" charset="0"/>
              <a:buChar char="•"/>
              <a:defRPr lang="en-US" sz="3200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1528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48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021613"/>
            <a:ext cx="8170606" cy="1446550"/>
          </a:xfrm>
        </p:spPr>
        <p:txBody>
          <a:bodyPr/>
          <a:lstStyle>
            <a:lvl1pPr algn="ctr">
              <a:defRPr sz="4400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0068" y="4429237"/>
            <a:ext cx="1920238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61950" y="337418"/>
            <a:ext cx="8170606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61950" y="1003394"/>
            <a:ext cx="8170606" cy="1744067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43417" y="4569498"/>
            <a:ext cx="1440179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50" r:id="rId3"/>
    <p:sldLayoutId id="2147483671" r:id="rId4"/>
    <p:sldLayoutId id="2147483672" r:id="rId5"/>
    <p:sldLayoutId id="2147483653" r:id="rId6"/>
    <p:sldLayoutId id="2147483670" r:id="rId7"/>
    <p:sldLayoutId id="2147483662" r:id="rId8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457200" rtl="0" fontAlgn="base">
        <a:spcBef>
          <a:spcPts val="0"/>
        </a:spcBef>
        <a:spcAft>
          <a:spcPts val="100"/>
        </a:spcAft>
        <a:buFont typeface="Arial" charset="0"/>
        <a:buNone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69913" indent="-228600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801688" indent="-227013" algn="l" defTabSz="457200" rtl="0" fontAlgn="base">
        <a:spcBef>
          <a:spcPts val="0"/>
        </a:spcBef>
        <a:spcAft>
          <a:spcPts val="1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27113" indent="-22066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58888" indent="-239713" algn="l" defTabSz="457200" rtl="0" fontAlgn="base">
        <a:spcBef>
          <a:spcPts val="0"/>
        </a:spcBef>
        <a:spcAft>
          <a:spcPts val="1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9" userDrawn="1">
          <p15:clr>
            <a:srgbClr val="F26B43"/>
          </p15:clr>
        </p15:guide>
        <p15:guide id="5" orient="horz" pos="840" userDrawn="1">
          <p15:clr>
            <a:srgbClr val="F26B43"/>
          </p15:clr>
        </p15:guide>
        <p15:guide id="6" pos="542" userDrawn="1">
          <p15:clr>
            <a:srgbClr val="F26B43"/>
          </p15:clr>
        </p15:guide>
        <p15:guide id="7" pos="55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1" y="1458893"/>
            <a:ext cx="7743825" cy="1232773"/>
          </a:xfrm>
        </p:spPr>
        <p:txBody>
          <a:bodyPr/>
          <a:lstStyle/>
          <a:p>
            <a:r>
              <a:rPr lang="en-US" sz="3200" dirty="0"/>
              <a:t>Post-Preliminary Proposal Group Project Workshop II</a:t>
            </a:r>
            <a:endParaRPr lang="en-US" sz="48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951" y="3014332"/>
            <a:ext cx="7762875" cy="992579"/>
          </a:xfrm>
        </p:spPr>
        <p:txBody>
          <a:bodyPr/>
          <a:lstStyle/>
          <a:p>
            <a:r>
              <a:rPr lang="en-US" sz="2800" dirty="0"/>
              <a:t>Advanced Cases in Assurance Services (ACCTG 521)</a:t>
            </a:r>
          </a:p>
          <a:p>
            <a:r>
              <a:rPr lang="en-US" sz="2800" dirty="0"/>
              <a:t>Class 11 | MPAcc class of 2025</a:t>
            </a:r>
          </a:p>
        </p:txBody>
      </p:sp>
    </p:spTree>
    <p:extLst>
      <p:ext uri="{BB962C8B-B14F-4D97-AF65-F5344CB8AC3E}">
        <p14:creationId xmlns:p14="http://schemas.microsoft.com/office/powerpoint/2010/main" val="38428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808D3-2E7B-4761-93EE-64ED2D0E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1732E-A723-4580-A147-73CBB5BF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690754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/>
            <a:r>
              <a:rPr lang="en-US" b="1">
                <a:solidFill>
                  <a:schemeClr val="tx2"/>
                </a:solidFill>
              </a:rPr>
              <a:t>Review</a:t>
            </a:r>
            <a:endParaRPr lang="en-US" b="1" dirty="0">
              <a:solidFill>
                <a:schemeClr val="tx2"/>
              </a:solidFill>
            </a:endParaRPr>
          </a:p>
          <a:p>
            <a:pPr marL="457200" indent="-457200"/>
            <a:r>
              <a:rPr lang="en-US" dirty="0"/>
              <a:t>Labs demo using Tesla with Alteryx to: </a:t>
            </a:r>
          </a:p>
          <a:p>
            <a:pPr marL="1027113" lvl="1" indent="-457200"/>
            <a:r>
              <a:rPr lang="en-US" dirty="0"/>
              <a:t>Pull all XBRL data from the Company Facts API</a:t>
            </a:r>
          </a:p>
          <a:p>
            <a:pPr marL="1027113" lvl="1" indent="-457200"/>
            <a:r>
              <a:rPr lang="en-US" dirty="0"/>
              <a:t>ETL to transform data from </a:t>
            </a:r>
            <a:r>
              <a:rPr lang="en-US" dirty="0" err="1"/>
              <a:t>json</a:t>
            </a:r>
            <a:r>
              <a:rPr lang="en-US" dirty="0"/>
              <a:t> format to an Alteryx File</a:t>
            </a:r>
          </a:p>
          <a:p>
            <a:pPr marL="1027113" lvl="1" indent="-457200"/>
            <a:r>
              <a:rPr lang="en-US" dirty="0"/>
              <a:t>Explore the data and transform to annual (or quarterly)</a:t>
            </a:r>
          </a:p>
          <a:p>
            <a:pPr marL="457200" indent="-457200"/>
            <a:r>
              <a:rPr lang="en-US" dirty="0"/>
              <a:t>Team Workshop:</a:t>
            </a:r>
          </a:p>
          <a:p>
            <a:pPr marL="1027113" lvl="1" indent="-457200"/>
            <a:r>
              <a:rPr lang="en-US" dirty="0"/>
              <a:t>Apply to your company/companies.</a:t>
            </a:r>
          </a:p>
          <a:p>
            <a:pPr marL="1027113" lvl="1" indent="-457200"/>
            <a:r>
              <a:rPr lang="en-US" dirty="0"/>
              <a:t>Extend the ETL to transform the data you are extracting to numeric and calculate a ratio. </a:t>
            </a:r>
          </a:p>
        </p:txBody>
      </p:sp>
    </p:spTree>
    <p:extLst>
      <p:ext uri="{BB962C8B-B14F-4D97-AF65-F5344CB8AC3E}">
        <p14:creationId xmlns:p14="http://schemas.microsoft.com/office/powerpoint/2010/main" val="355178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DDE70-438E-4700-8215-92CE521D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93" y="2074664"/>
            <a:ext cx="7886700" cy="769441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3035241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C6FFA932-26CC-E073-ED74-B49B65E144CA}"/>
              </a:ext>
            </a:extLst>
          </p:cNvPr>
          <p:cNvSpPr/>
          <p:nvPr/>
        </p:nvSpPr>
        <p:spPr>
          <a:xfrm>
            <a:off x="1881188" y="1790700"/>
            <a:ext cx="733425" cy="4143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16386-C3DF-E7CB-C89F-9E32F64F287E}"/>
              </a:ext>
            </a:extLst>
          </p:cNvPr>
          <p:cNvSpPr txBox="1"/>
          <p:nvPr/>
        </p:nvSpPr>
        <p:spPr>
          <a:xfrm>
            <a:off x="523875" y="1604963"/>
            <a:ext cx="1357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ptos" panose="02110004020202020204"/>
                <a:cs typeface="+mn-cs"/>
              </a:rPr>
              <a:t>Identify company CIK (e.g., search EGDAR)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6BAE3-49D2-1148-0646-834845CAB5FA}"/>
              </a:ext>
            </a:extLst>
          </p:cNvPr>
          <p:cNvSpPr txBox="1"/>
          <p:nvPr/>
        </p:nvSpPr>
        <p:spPr>
          <a:xfrm>
            <a:off x="2728912" y="1649239"/>
            <a:ext cx="22907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ptos" panose="02110004020202020204"/>
                <a:cs typeface="+mn-cs"/>
              </a:rPr>
              <a:t>Use CIK to download submissions to identify the accession number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3BADE13-C955-3951-A53F-645888ECCB71}"/>
              </a:ext>
            </a:extLst>
          </p:cNvPr>
          <p:cNvSpPr/>
          <p:nvPr/>
        </p:nvSpPr>
        <p:spPr>
          <a:xfrm>
            <a:off x="4886325" y="1790700"/>
            <a:ext cx="733425" cy="4143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F39103-515D-8FA8-1B04-B37C1351CDCE}"/>
              </a:ext>
            </a:extLst>
          </p:cNvPr>
          <p:cNvSpPr txBox="1"/>
          <p:nvPr/>
        </p:nvSpPr>
        <p:spPr>
          <a:xfrm>
            <a:off x="5743576" y="1649239"/>
            <a:ext cx="18335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ptos" panose="02110004020202020204"/>
                <a:cs typeface="+mn-cs"/>
              </a:rPr>
              <a:t>Use the accession number to download the 10-K</a:t>
            </a:r>
          </a:p>
        </p:txBody>
      </p:sp>
      <p:pic>
        <p:nvPicPr>
          <p:cNvPr id="1028" name="Picture 4" descr="Alteryx logo">
            <a:extLst>
              <a:ext uri="{FF2B5EF4-FFF2-40B4-BE49-F238E27FC236}">
                <a16:creationId xmlns:a16="http://schemas.microsoft.com/office/drawing/2014/main" id="{220FE602-E43A-57EC-FE52-A774E5A6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2" y="-334069"/>
            <a:ext cx="2615012" cy="147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5C733EFF-FBEB-6745-6096-E7B2A071B500}"/>
              </a:ext>
            </a:extLst>
          </p:cNvPr>
          <p:cNvSpPr/>
          <p:nvPr/>
        </p:nvSpPr>
        <p:spPr>
          <a:xfrm>
            <a:off x="1881188" y="2938463"/>
            <a:ext cx="733425" cy="4143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1AE281-4434-CDBA-A658-D48A9823507A}"/>
              </a:ext>
            </a:extLst>
          </p:cNvPr>
          <p:cNvSpPr txBox="1"/>
          <p:nvPr/>
        </p:nvSpPr>
        <p:spPr>
          <a:xfrm>
            <a:off x="2728912" y="2797002"/>
            <a:ext cx="22907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ptos" panose="02110004020202020204"/>
                <a:cs typeface="+mn-cs"/>
              </a:rPr>
              <a:t>Use CIK to download company facts to retrieve XBRL Filings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048196-B49C-F784-F35E-762A679C2E96}"/>
              </a:ext>
            </a:extLst>
          </p:cNvPr>
          <p:cNvSpPr txBox="1"/>
          <p:nvPr/>
        </p:nvSpPr>
        <p:spPr>
          <a:xfrm>
            <a:off x="523875" y="2714030"/>
            <a:ext cx="1357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Aptos" panose="02110004020202020204"/>
                <a:cs typeface="+mn-cs"/>
              </a:rPr>
              <a:t>Identify company CIK (e.g., search EGDAR)</a:t>
            </a:r>
          </a:p>
        </p:txBody>
      </p:sp>
    </p:spTree>
    <p:extLst>
      <p:ext uri="{BB962C8B-B14F-4D97-AF65-F5344CB8AC3E}">
        <p14:creationId xmlns:p14="http://schemas.microsoft.com/office/powerpoint/2010/main" val="2328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D0AAF9-4BC4-B616-C1D3-568160E60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5289-DC1B-B7DD-130A-62C40816E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A8355-6457-FF42-CBA3-15DD42809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000125"/>
            <a:ext cx="8229600" cy="3690754"/>
          </a:xfrm>
        </p:spPr>
        <p:txBody>
          <a:bodyPr vert="horz" wrap="square" lIns="137160" tIns="45720" rIns="91440" bIns="45720" rtlCol="0" anchor="t">
            <a:spAutoFit/>
          </a:bodyPr>
          <a:lstStyle/>
          <a:p>
            <a:pPr marL="457200" indent="-457200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Review</a:t>
            </a:r>
          </a:p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Labs demo using Tesla with Alteryx to: </a:t>
            </a:r>
          </a:p>
          <a:p>
            <a:pPr marL="1027113" lvl="1" indent="-457200"/>
            <a:r>
              <a:rPr lang="en-US" dirty="0"/>
              <a:t>Pull all XBRL data from the Company Facts API</a:t>
            </a:r>
          </a:p>
          <a:p>
            <a:pPr marL="1027113" lvl="1" indent="-457200"/>
            <a:r>
              <a:rPr lang="en-US" dirty="0"/>
              <a:t>ETL to transform data from </a:t>
            </a:r>
            <a:r>
              <a:rPr lang="en-US" dirty="0" err="1"/>
              <a:t>json</a:t>
            </a:r>
            <a:r>
              <a:rPr lang="en-US" dirty="0"/>
              <a:t> format to an Alteryx File</a:t>
            </a:r>
          </a:p>
          <a:p>
            <a:pPr marL="1027113" lvl="1" indent="-457200"/>
            <a:r>
              <a:rPr lang="en-US" dirty="0"/>
              <a:t>Explore the data and transform to annual (or quarterly)</a:t>
            </a:r>
          </a:p>
          <a:p>
            <a:pPr marL="457200" indent="-457200"/>
            <a:r>
              <a:rPr lang="en-US" b="1" dirty="0">
                <a:solidFill>
                  <a:schemeClr val="tx2"/>
                </a:solidFill>
              </a:rPr>
              <a:t>Team Workshop:</a:t>
            </a:r>
          </a:p>
          <a:p>
            <a:pPr marL="1027113" lvl="1" indent="-457200"/>
            <a:r>
              <a:rPr lang="en-US" dirty="0"/>
              <a:t>Apply to your company/companies.</a:t>
            </a:r>
          </a:p>
          <a:p>
            <a:pPr marL="1027113" lvl="1" indent="-457200"/>
            <a:r>
              <a:rPr lang="en-US" dirty="0"/>
              <a:t>Extend the ETL to transform the data you are extracting to numeric and calculate a ratio. </a:t>
            </a:r>
          </a:p>
        </p:txBody>
      </p:sp>
    </p:spTree>
    <p:extLst>
      <p:ext uri="{BB962C8B-B14F-4D97-AF65-F5344CB8AC3E}">
        <p14:creationId xmlns:p14="http://schemas.microsoft.com/office/powerpoint/2010/main" val="363380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A13517-6CD5-F27E-0DD8-71D0FE2EC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48" y="171115"/>
            <a:ext cx="5934903" cy="480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4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B052F-0FA1-F638-4B62-4581E2C71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670"/>
            <a:ext cx="9144000" cy="37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4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B102BC-A36B-1FFB-EDE1-78296E384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17" y="0"/>
            <a:ext cx="78731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9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2021614"/>
            <a:ext cx="8170606" cy="76944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7202"/>
            <a:ext cx="9144000" cy="6097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2997529" y="1152145"/>
            <a:ext cx="3195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8"/>
            <a:r>
              <a:rPr lang="en-US" sz="4400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Foster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69E203AC04243ACA450E86C6C3027" ma:contentTypeVersion="3" ma:contentTypeDescription="Create a new document." ma:contentTypeScope="" ma:versionID="2d5dfb402cda9ec94ad9e4211ac1946e">
  <xsd:schema xmlns:xsd="http://www.w3.org/2001/XMLSchema" xmlns:xs="http://www.w3.org/2001/XMLSchema" xmlns:p="http://schemas.microsoft.com/office/2006/metadata/properties" xmlns:ns2="92d151aa-5444-48df-9732-7562e1b8a114" targetNamespace="http://schemas.microsoft.com/office/2006/metadata/properties" ma:root="true" ma:fieldsID="713c23bda8087a008cc1c00c9d76869d" ns2:_="">
    <xsd:import namespace="92d151aa-5444-48df-9732-7562e1b8a1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151aa-5444-48df-9732-7562e1b8a1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7141BF-5E11-47F9-9296-0695D3DC9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d151aa-5444-48df-9732-7562e1b8a1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2C1C38-D2BC-41E8-BFF7-3546CADD06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AA8D24-9DB6-4446-BFF5-A34A571DCD63}">
  <ds:schemaRefs>
    <ds:schemaRef ds:uri="http://www.w3.org/XML/1998/namespace"/>
    <ds:schemaRef ds:uri="http://purl.org/dc/elements/1.1/"/>
    <ds:schemaRef ds:uri="http://schemas.openxmlformats.org/package/2006/metadata/core-properties"/>
    <ds:schemaRef ds:uri="92d151aa-5444-48df-9732-7562e1b8a114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12887</TotalTime>
  <Words>213</Words>
  <Application>Microsoft Office PowerPoint</Application>
  <PresentationFormat>On-screen Show (16:9)</PresentationFormat>
  <Paragraphs>29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Arial Black</vt:lpstr>
      <vt:lpstr>Calibri</vt:lpstr>
      <vt:lpstr>W Foster MBA Career Mgmt</vt:lpstr>
      <vt:lpstr>Post-Preliminary Proposal Group Project Workshop II</vt:lpstr>
      <vt:lpstr>Agenda</vt:lpstr>
      <vt:lpstr>Review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</vt:vector>
  </TitlesOfParts>
  <Company>A.K.A. Design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Kumasaka</dc:creator>
  <cp:lastModifiedBy>Asher Curtis</cp:lastModifiedBy>
  <cp:revision>404</cp:revision>
  <cp:lastPrinted>2024-10-16T21:57:06Z</cp:lastPrinted>
  <dcterms:created xsi:type="dcterms:W3CDTF">2011-09-06T04:32:21Z</dcterms:created>
  <dcterms:modified xsi:type="dcterms:W3CDTF">2024-10-31T20:21:26Z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0x01010023F69E203AC04243ACA450E86C6C3027</vt:lpwstr>
  </property>
  <property fmtid="{D5CDD505-2E9C-101B-9397-08002B2CF9AE}" pid="3" name="ImageCreateDate">
    <vt:lpwstr/>
  </property>
  <property fmtid="{D5CDD505-2E9C-101B-9397-08002B2CF9AE}" pid="4" name="Foster Site Scope">
    <vt:lpwstr>Intranet</vt:lpwstr>
  </property>
  <property fmtid="{D5CDD505-2E9C-101B-9397-08002B2CF9AE}" pid="5" name="Foster Permission Form">
    <vt:lpwstr/>
  </property>
  <property fmtid="{D5CDD505-2E9C-101B-9397-08002B2CF9AE}" pid="6" name="This needs to be set to identify the intended use of this image.  Examples would be &quot;Homepage&quot; or &quot;Program Cent">
    <vt:lpwstr/>
  </property>
  <property fmtid="{D5CDD505-2E9C-101B-9397-08002B2CF9AE}" pid="7" name="Page Location">
    <vt:lpwstr>Brand</vt:lpwstr>
  </property>
  <property fmtid="{D5CDD505-2E9C-101B-9397-08002B2CF9AE}" pid="8" name="Caption">
    <vt:lpwstr/>
  </property>
  <property fmtid="{D5CDD505-2E9C-101B-9397-08002B2CF9AE}" pid="9" name="Source Image">
    <vt:lpwstr/>
  </property>
  <property fmtid="{D5CDD505-2E9C-101B-9397-08002B2CF9AE}" pid="10" name="Comments">
    <vt:lpwstr/>
  </property>
</Properties>
</file>