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495" r:id="rId5"/>
    <p:sldId id="376" r:id="rId6"/>
    <p:sldId id="884" r:id="rId7"/>
    <p:sldId id="882" r:id="rId8"/>
    <p:sldId id="883" r:id="rId9"/>
    <p:sldId id="887" r:id="rId10"/>
    <p:sldId id="830" r:id="rId11"/>
    <p:sldId id="846" r:id="rId12"/>
    <p:sldId id="868" r:id="rId13"/>
    <p:sldId id="869" r:id="rId14"/>
    <p:sldId id="870" r:id="rId15"/>
    <p:sldId id="544" r:id="rId16"/>
    <p:sldId id="881" r:id="rId17"/>
    <p:sldId id="873" r:id="rId18"/>
    <p:sldId id="886" r:id="rId19"/>
    <p:sldId id="838" r:id="rId20"/>
    <p:sldId id="885" r:id="rId21"/>
    <p:sldId id="809" r:id="rId22"/>
  </p:sldIdLst>
  <p:sldSz cx="9144000" cy="5143500" type="screen16x9"/>
  <p:notesSz cx="9601200" cy="7315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D555BDC-712A-D847-BE44-26DF3EC466F7}">
          <p14:sldIdLst>
            <p14:sldId id="495"/>
            <p14:sldId id="376"/>
            <p14:sldId id="884"/>
            <p14:sldId id="882"/>
            <p14:sldId id="883"/>
            <p14:sldId id="887"/>
            <p14:sldId id="830"/>
            <p14:sldId id="846"/>
            <p14:sldId id="868"/>
            <p14:sldId id="869"/>
            <p14:sldId id="870"/>
            <p14:sldId id="544"/>
            <p14:sldId id="881"/>
            <p14:sldId id="873"/>
            <p14:sldId id="886"/>
            <p14:sldId id="838"/>
            <p14:sldId id="885"/>
            <p14:sldId id="8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48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28">
          <p15:clr>
            <a:srgbClr val="A4A3A4"/>
          </p15:clr>
        </p15:guide>
        <p15:guide id="5" pos="28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2985"/>
    <a:srgbClr val="C09F29"/>
    <a:srgbClr val="B9A077"/>
    <a:srgbClr val="0000FF"/>
    <a:srgbClr val="361F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CE5130-123E-4B69-B24F-391D95251339}" v="8" dt="2024-10-15T20:14:19.2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99" d="100"/>
          <a:sy n="199" d="100"/>
        </p:scale>
        <p:origin x="3222" y="150"/>
      </p:cViewPr>
      <p:guideLst>
        <p:guide orient="horz" pos="2148"/>
        <p:guide pos="2880"/>
        <p:guide orient="horz" pos="1620"/>
        <p:guide pos="228"/>
        <p:guide pos="288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BB883A-14C1-4AD8-8C10-5BF617763380}" type="doc">
      <dgm:prSet loTypeId="urn:microsoft.com/office/officeart/2008/layout/IncreasingCircleProcess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B31FCA5-D60D-492A-8182-A004FCFB8C16}">
      <dgm:prSet phldrT="[Text]" custT="1"/>
      <dgm:spPr/>
      <dgm:t>
        <a:bodyPr/>
        <a:lstStyle/>
        <a:p>
          <a:r>
            <a:rPr lang="en-US" sz="1100" dirty="0"/>
            <a:t>First Line of Defense</a:t>
          </a:r>
        </a:p>
      </dgm:t>
    </dgm:pt>
    <dgm:pt modelId="{084647FC-ACA8-4680-A623-74EBE03C1756}" type="parTrans" cxnId="{6D8159A3-8FA3-426E-BB5F-6113C0984EE9}">
      <dgm:prSet/>
      <dgm:spPr/>
      <dgm:t>
        <a:bodyPr/>
        <a:lstStyle/>
        <a:p>
          <a:endParaRPr lang="en-US"/>
        </a:p>
      </dgm:t>
    </dgm:pt>
    <dgm:pt modelId="{12DD95AB-B8B8-4BDE-887B-FBA8040B6DBF}" type="sibTrans" cxnId="{6D8159A3-8FA3-426E-BB5F-6113C0984EE9}">
      <dgm:prSet/>
      <dgm:spPr/>
      <dgm:t>
        <a:bodyPr/>
        <a:lstStyle/>
        <a:p>
          <a:endParaRPr lang="en-US"/>
        </a:p>
      </dgm:t>
    </dgm:pt>
    <dgm:pt modelId="{404A806A-05B5-44C6-8FD8-428B92177C09}">
      <dgm:prSet phldrT="[Text]" custT="1"/>
      <dgm:spPr/>
      <dgm:t>
        <a:bodyPr/>
        <a:lstStyle/>
        <a:p>
          <a:r>
            <a:rPr lang="en-US" sz="1100" dirty="0"/>
            <a:t>Second Line of Defense</a:t>
          </a:r>
        </a:p>
      </dgm:t>
    </dgm:pt>
    <dgm:pt modelId="{C86CF8F9-C3DC-4803-9102-E4CC7DACDFEA}" type="parTrans" cxnId="{CB41C78F-83F2-4110-9C9F-D3EA368188DD}">
      <dgm:prSet/>
      <dgm:spPr/>
      <dgm:t>
        <a:bodyPr/>
        <a:lstStyle/>
        <a:p>
          <a:endParaRPr lang="en-US"/>
        </a:p>
      </dgm:t>
    </dgm:pt>
    <dgm:pt modelId="{4BCFFDF2-A051-4DF3-B01C-2E98509E27AD}" type="sibTrans" cxnId="{CB41C78F-83F2-4110-9C9F-D3EA368188DD}">
      <dgm:prSet/>
      <dgm:spPr/>
      <dgm:t>
        <a:bodyPr/>
        <a:lstStyle/>
        <a:p>
          <a:endParaRPr lang="en-US"/>
        </a:p>
      </dgm:t>
    </dgm:pt>
    <dgm:pt modelId="{DD8C5602-9C61-4C5B-9CCA-B1CEA97233C5}">
      <dgm:prSet phldrT="[Text]" custT="1"/>
      <dgm:spPr/>
      <dgm:t>
        <a:bodyPr/>
        <a:lstStyle/>
        <a:p>
          <a:r>
            <a:rPr lang="en-US" sz="1100" dirty="0"/>
            <a:t>Third Line of Defense</a:t>
          </a:r>
        </a:p>
      </dgm:t>
    </dgm:pt>
    <dgm:pt modelId="{72361164-09EE-4412-B1CB-3EF8CC53E04E}" type="parTrans" cxnId="{5F7C7740-11EB-4546-8B95-6C9739EEBD09}">
      <dgm:prSet/>
      <dgm:spPr/>
      <dgm:t>
        <a:bodyPr/>
        <a:lstStyle/>
        <a:p>
          <a:endParaRPr lang="en-US"/>
        </a:p>
      </dgm:t>
    </dgm:pt>
    <dgm:pt modelId="{D7D89C23-B1E4-43D2-A45D-96CE31AADEA2}" type="sibTrans" cxnId="{5F7C7740-11EB-4546-8B95-6C9739EEBD09}">
      <dgm:prSet/>
      <dgm:spPr/>
      <dgm:t>
        <a:bodyPr/>
        <a:lstStyle/>
        <a:p>
          <a:endParaRPr lang="en-US"/>
        </a:p>
      </dgm:t>
    </dgm:pt>
    <dgm:pt modelId="{300AEBD2-DE8C-4172-AF0F-79DEF210F5C5}" type="pres">
      <dgm:prSet presAssocID="{95BB883A-14C1-4AD8-8C10-5BF617763380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041E182E-9544-42E7-8FC1-C0FF2E66957B}" type="pres">
      <dgm:prSet presAssocID="{4B31FCA5-D60D-492A-8182-A004FCFB8C16}" presName="composite" presStyleCnt="0"/>
      <dgm:spPr/>
    </dgm:pt>
    <dgm:pt modelId="{1E43CAB0-3352-4177-9513-B638365F12DD}" type="pres">
      <dgm:prSet presAssocID="{4B31FCA5-D60D-492A-8182-A004FCFB8C16}" presName="BackAccent" presStyleLbl="bgShp" presStyleIdx="0" presStyleCnt="3"/>
      <dgm:spPr/>
    </dgm:pt>
    <dgm:pt modelId="{4ED02604-E7CF-4A7D-BB12-8714823B771A}" type="pres">
      <dgm:prSet presAssocID="{4B31FCA5-D60D-492A-8182-A004FCFB8C16}" presName="Accent" presStyleLbl="alignNode1" presStyleIdx="0" presStyleCnt="3"/>
      <dgm:spPr/>
    </dgm:pt>
    <dgm:pt modelId="{3C6E81A2-2652-444B-B92C-6A7189C05A6A}" type="pres">
      <dgm:prSet presAssocID="{4B31FCA5-D60D-492A-8182-A004FCFB8C16}" presName="Child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6BADBB54-D8DA-4C72-ADD2-14CB8E1041C3}" type="pres">
      <dgm:prSet presAssocID="{4B31FCA5-D60D-492A-8182-A004FCFB8C16}" presName="Parent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CE2B3516-6FEC-46C0-ADBE-C26765C115C4}" type="pres">
      <dgm:prSet presAssocID="{12DD95AB-B8B8-4BDE-887B-FBA8040B6DBF}" presName="sibTrans" presStyleCnt="0"/>
      <dgm:spPr/>
    </dgm:pt>
    <dgm:pt modelId="{3C1E0FED-BAF1-4526-A177-19AAED8176E6}" type="pres">
      <dgm:prSet presAssocID="{404A806A-05B5-44C6-8FD8-428B92177C09}" presName="composite" presStyleCnt="0"/>
      <dgm:spPr/>
    </dgm:pt>
    <dgm:pt modelId="{BBCEF65E-4C73-4CC0-BCCA-E3F2CB3109B4}" type="pres">
      <dgm:prSet presAssocID="{404A806A-05B5-44C6-8FD8-428B92177C09}" presName="BackAccent" presStyleLbl="bgShp" presStyleIdx="1" presStyleCnt="3"/>
      <dgm:spPr/>
    </dgm:pt>
    <dgm:pt modelId="{2C988AAD-8748-4FBA-9AD2-457CE5D60D63}" type="pres">
      <dgm:prSet presAssocID="{404A806A-05B5-44C6-8FD8-428B92177C09}" presName="Accent" presStyleLbl="alignNode1" presStyleIdx="1" presStyleCnt="3"/>
      <dgm:spPr/>
    </dgm:pt>
    <dgm:pt modelId="{23573ED9-9466-4C3B-9EEB-61FEC6D718B2}" type="pres">
      <dgm:prSet presAssocID="{404A806A-05B5-44C6-8FD8-428B92177C09}" presName="Child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BF964679-61D1-4643-9D22-EFBFC70B0346}" type="pres">
      <dgm:prSet presAssocID="{404A806A-05B5-44C6-8FD8-428B92177C09}" presName="Parent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16A8DE88-2A64-4B75-B795-CA433FD851B7}" type="pres">
      <dgm:prSet presAssocID="{4BCFFDF2-A051-4DF3-B01C-2E98509E27AD}" presName="sibTrans" presStyleCnt="0"/>
      <dgm:spPr/>
    </dgm:pt>
    <dgm:pt modelId="{83BCA711-1258-4586-919B-C5E1E51E99C0}" type="pres">
      <dgm:prSet presAssocID="{DD8C5602-9C61-4C5B-9CCA-B1CEA97233C5}" presName="composite" presStyleCnt="0"/>
      <dgm:spPr/>
    </dgm:pt>
    <dgm:pt modelId="{E41D31EC-B3E8-4F5B-8127-D578817FD1C6}" type="pres">
      <dgm:prSet presAssocID="{DD8C5602-9C61-4C5B-9CCA-B1CEA97233C5}" presName="BackAccent" presStyleLbl="bgShp" presStyleIdx="2" presStyleCnt="3"/>
      <dgm:spPr/>
    </dgm:pt>
    <dgm:pt modelId="{71076B0F-7384-4B14-9FA6-FD35430B3DBA}" type="pres">
      <dgm:prSet presAssocID="{DD8C5602-9C61-4C5B-9CCA-B1CEA97233C5}" presName="Accent" presStyleLbl="alignNode1" presStyleIdx="2" presStyleCnt="3" custLinFactNeighborX="1" custLinFactNeighborY="-1834"/>
      <dgm:spPr/>
    </dgm:pt>
    <dgm:pt modelId="{2FD88A77-1C6E-4411-AC57-BEB17F5E9AA1}" type="pres">
      <dgm:prSet presAssocID="{DD8C5602-9C61-4C5B-9CCA-B1CEA97233C5}" presName="Child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C593F88C-86DF-4D0C-8A91-FAD4F6690274}" type="pres">
      <dgm:prSet presAssocID="{DD8C5602-9C61-4C5B-9CCA-B1CEA97233C5}" presName="Parent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D5F90638-12A4-4D36-B16A-19C38AD373DA}" type="presOf" srcId="{95BB883A-14C1-4AD8-8C10-5BF617763380}" destId="{300AEBD2-DE8C-4172-AF0F-79DEF210F5C5}" srcOrd="0" destOrd="0" presId="urn:microsoft.com/office/officeart/2008/layout/IncreasingCircleProcess"/>
    <dgm:cxn modelId="{5F7C7740-11EB-4546-8B95-6C9739EEBD09}" srcId="{95BB883A-14C1-4AD8-8C10-5BF617763380}" destId="{DD8C5602-9C61-4C5B-9CCA-B1CEA97233C5}" srcOrd="2" destOrd="0" parTransId="{72361164-09EE-4412-B1CB-3EF8CC53E04E}" sibTransId="{D7D89C23-B1E4-43D2-A45D-96CE31AADEA2}"/>
    <dgm:cxn modelId="{0DB17F61-6AC7-40A9-9481-A8F4E3234269}" type="presOf" srcId="{404A806A-05B5-44C6-8FD8-428B92177C09}" destId="{BF964679-61D1-4643-9D22-EFBFC70B0346}" srcOrd="0" destOrd="0" presId="urn:microsoft.com/office/officeart/2008/layout/IncreasingCircleProcess"/>
    <dgm:cxn modelId="{CB41C78F-83F2-4110-9C9F-D3EA368188DD}" srcId="{95BB883A-14C1-4AD8-8C10-5BF617763380}" destId="{404A806A-05B5-44C6-8FD8-428B92177C09}" srcOrd="1" destOrd="0" parTransId="{C86CF8F9-C3DC-4803-9102-E4CC7DACDFEA}" sibTransId="{4BCFFDF2-A051-4DF3-B01C-2E98509E27AD}"/>
    <dgm:cxn modelId="{6D8159A3-8FA3-426E-BB5F-6113C0984EE9}" srcId="{95BB883A-14C1-4AD8-8C10-5BF617763380}" destId="{4B31FCA5-D60D-492A-8182-A004FCFB8C16}" srcOrd="0" destOrd="0" parTransId="{084647FC-ACA8-4680-A623-74EBE03C1756}" sibTransId="{12DD95AB-B8B8-4BDE-887B-FBA8040B6DBF}"/>
    <dgm:cxn modelId="{409487C1-6A25-4A69-8CD6-A89AE0970DC8}" type="presOf" srcId="{DD8C5602-9C61-4C5B-9CCA-B1CEA97233C5}" destId="{C593F88C-86DF-4D0C-8A91-FAD4F6690274}" srcOrd="0" destOrd="0" presId="urn:microsoft.com/office/officeart/2008/layout/IncreasingCircleProcess"/>
    <dgm:cxn modelId="{B88819E0-3B5B-44B2-83E4-A3BF9168E0DB}" type="presOf" srcId="{4B31FCA5-D60D-492A-8182-A004FCFB8C16}" destId="{6BADBB54-D8DA-4C72-ADD2-14CB8E1041C3}" srcOrd="0" destOrd="0" presId="urn:microsoft.com/office/officeart/2008/layout/IncreasingCircleProcess"/>
    <dgm:cxn modelId="{248E5492-C1BF-4B69-B0A5-8C49EACD3E78}" type="presParOf" srcId="{300AEBD2-DE8C-4172-AF0F-79DEF210F5C5}" destId="{041E182E-9544-42E7-8FC1-C0FF2E66957B}" srcOrd="0" destOrd="0" presId="urn:microsoft.com/office/officeart/2008/layout/IncreasingCircleProcess"/>
    <dgm:cxn modelId="{B233A53B-4A0A-434F-B2B5-377830072B1E}" type="presParOf" srcId="{041E182E-9544-42E7-8FC1-C0FF2E66957B}" destId="{1E43CAB0-3352-4177-9513-B638365F12DD}" srcOrd="0" destOrd="0" presId="urn:microsoft.com/office/officeart/2008/layout/IncreasingCircleProcess"/>
    <dgm:cxn modelId="{48F992AD-8820-4058-8963-A1513AF71B14}" type="presParOf" srcId="{041E182E-9544-42E7-8FC1-C0FF2E66957B}" destId="{4ED02604-E7CF-4A7D-BB12-8714823B771A}" srcOrd="1" destOrd="0" presId="urn:microsoft.com/office/officeart/2008/layout/IncreasingCircleProcess"/>
    <dgm:cxn modelId="{2FDFF085-1472-43B1-82BF-394696167EB1}" type="presParOf" srcId="{041E182E-9544-42E7-8FC1-C0FF2E66957B}" destId="{3C6E81A2-2652-444B-B92C-6A7189C05A6A}" srcOrd="2" destOrd="0" presId="urn:microsoft.com/office/officeart/2008/layout/IncreasingCircleProcess"/>
    <dgm:cxn modelId="{826A9C52-89D6-4249-856E-2372A038FEEC}" type="presParOf" srcId="{041E182E-9544-42E7-8FC1-C0FF2E66957B}" destId="{6BADBB54-D8DA-4C72-ADD2-14CB8E1041C3}" srcOrd="3" destOrd="0" presId="urn:microsoft.com/office/officeart/2008/layout/IncreasingCircleProcess"/>
    <dgm:cxn modelId="{4E0A8080-BB00-436C-9709-F7EE412F8BCA}" type="presParOf" srcId="{300AEBD2-DE8C-4172-AF0F-79DEF210F5C5}" destId="{CE2B3516-6FEC-46C0-ADBE-C26765C115C4}" srcOrd="1" destOrd="0" presId="urn:microsoft.com/office/officeart/2008/layout/IncreasingCircleProcess"/>
    <dgm:cxn modelId="{70ABBF2E-6A36-4C23-970C-44F1E570816D}" type="presParOf" srcId="{300AEBD2-DE8C-4172-AF0F-79DEF210F5C5}" destId="{3C1E0FED-BAF1-4526-A177-19AAED8176E6}" srcOrd="2" destOrd="0" presId="urn:microsoft.com/office/officeart/2008/layout/IncreasingCircleProcess"/>
    <dgm:cxn modelId="{51C66EF3-6E7E-4906-8AEC-85F73DB607C1}" type="presParOf" srcId="{3C1E0FED-BAF1-4526-A177-19AAED8176E6}" destId="{BBCEF65E-4C73-4CC0-BCCA-E3F2CB3109B4}" srcOrd="0" destOrd="0" presId="urn:microsoft.com/office/officeart/2008/layout/IncreasingCircleProcess"/>
    <dgm:cxn modelId="{90E9D187-1564-4E45-AE1E-D08C83A43935}" type="presParOf" srcId="{3C1E0FED-BAF1-4526-A177-19AAED8176E6}" destId="{2C988AAD-8748-4FBA-9AD2-457CE5D60D63}" srcOrd="1" destOrd="0" presId="urn:microsoft.com/office/officeart/2008/layout/IncreasingCircleProcess"/>
    <dgm:cxn modelId="{EBF0D7D7-5388-43B7-96CA-95C47B9FD661}" type="presParOf" srcId="{3C1E0FED-BAF1-4526-A177-19AAED8176E6}" destId="{23573ED9-9466-4C3B-9EEB-61FEC6D718B2}" srcOrd="2" destOrd="0" presId="urn:microsoft.com/office/officeart/2008/layout/IncreasingCircleProcess"/>
    <dgm:cxn modelId="{0F6A7CCF-BB46-4F1F-BFA5-BE6B5D01C108}" type="presParOf" srcId="{3C1E0FED-BAF1-4526-A177-19AAED8176E6}" destId="{BF964679-61D1-4643-9D22-EFBFC70B0346}" srcOrd="3" destOrd="0" presId="urn:microsoft.com/office/officeart/2008/layout/IncreasingCircleProcess"/>
    <dgm:cxn modelId="{19242FF6-158D-4F6F-8616-7227AFBFC568}" type="presParOf" srcId="{300AEBD2-DE8C-4172-AF0F-79DEF210F5C5}" destId="{16A8DE88-2A64-4B75-B795-CA433FD851B7}" srcOrd="3" destOrd="0" presId="urn:microsoft.com/office/officeart/2008/layout/IncreasingCircleProcess"/>
    <dgm:cxn modelId="{2BF426A8-61D5-43D1-A1E9-ABEB262A04A3}" type="presParOf" srcId="{300AEBD2-DE8C-4172-AF0F-79DEF210F5C5}" destId="{83BCA711-1258-4586-919B-C5E1E51E99C0}" srcOrd="4" destOrd="0" presId="urn:microsoft.com/office/officeart/2008/layout/IncreasingCircleProcess"/>
    <dgm:cxn modelId="{0D2474B5-F18B-456F-BFBF-D085D0B9A2C5}" type="presParOf" srcId="{83BCA711-1258-4586-919B-C5E1E51E99C0}" destId="{E41D31EC-B3E8-4F5B-8127-D578817FD1C6}" srcOrd="0" destOrd="0" presId="urn:microsoft.com/office/officeart/2008/layout/IncreasingCircleProcess"/>
    <dgm:cxn modelId="{39E0239A-3A25-451F-B0E1-F8AC76471BD8}" type="presParOf" srcId="{83BCA711-1258-4586-919B-C5E1E51E99C0}" destId="{71076B0F-7384-4B14-9FA6-FD35430B3DBA}" srcOrd="1" destOrd="0" presId="urn:microsoft.com/office/officeart/2008/layout/IncreasingCircleProcess"/>
    <dgm:cxn modelId="{D1FDA9B3-AF61-414E-8AB3-A70ED46B5016}" type="presParOf" srcId="{83BCA711-1258-4586-919B-C5E1E51E99C0}" destId="{2FD88A77-1C6E-4411-AC57-BEB17F5E9AA1}" srcOrd="2" destOrd="0" presId="urn:microsoft.com/office/officeart/2008/layout/IncreasingCircleProcess"/>
    <dgm:cxn modelId="{BFE08DB3-3BB1-499C-A6FB-E1BC2E8DB68F}" type="presParOf" srcId="{83BCA711-1258-4586-919B-C5E1E51E99C0}" destId="{C593F88C-86DF-4D0C-8A91-FAD4F6690274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43CAB0-3352-4177-9513-B638365F12DD}">
      <dsp:nvSpPr>
        <dsp:cNvPr id="0" name=""/>
        <dsp:cNvSpPr/>
      </dsp:nvSpPr>
      <dsp:spPr>
        <a:xfrm>
          <a:off x="1312" y="0"/>
          <a:ext cx="797643" cy="797643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D02604-E7CF-4A7D-BB12-8714823B771A}">
      <dsp:nvSpPr>
        <dsp:cNvPr id="0" name=""/>
        <dsp:cNvSpPr/>
      </dsp:nvSpPr>
      <dsp:spPr>
        <a:xfrm>
          <a:off x="81077" y="79764"/>
          <a:ext cx="638114" cy="638114"/>
        </a:xfrm>
        <a:prstGeom prst="chord">
          <a:avLst>
            <a:gd name="adj1" fmla="val 1168272"/>
            <a:gd name="adj2" fmla="val 963172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ADBB54-D8DA-4C72-ADD2-14CB8E1041C3}">
      <dsp:nvSpPr>
        <dsp:cNvPr id="0" name=""/>
        <dsp:cNvSpPr/>
      </dsp:nvSpPr>
      <dsp:spPr>
        <a:xfrm>
          <a:off x="965132" y="0"/>
          <a:ext cx="2359695" cy="7976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b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First Line of Defense</a:t>
          </a:r>
        </a:p>
      </dsp:txBody>
      <dsp:txXfrm>
        <a:off x="965132" y="0"/>
        <a:ext cx="2359695" cy="797643"/>
      </dsp:txXfrm>
    </dsp:sp>
    <dsp:sp modelId="{BBCEF65E-4C73-4CC0-BCCA-E3F2CB3109B4}">
      <dsp:nvSpPr>
        <dsp:cNvPr id="0" name=""/>
        <dsp:cNvSpPr/>
      </dsp:nvSpPr>
      <dsp:spPr>
        <a:xfrm>
          <a:off x="3491003" y="0"/>
          <a:ext cx="797643" cy="797643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988AAD-8748-4FBA-9AD2-457CE5D60D63}">
      <dsp:nvSpPr>
        <dsp:cNvPr id="0" name=""/>
        <dsp:cNvSpPr/>
      </dsp:nvSpPr>
      <dsp:spPr>
        <a:xfrm>
          <a:off x="3570767" y="79764"/>
          <a:ext cx="638114" cy="638114"/>
        </a:xfrm>
        <a:prstGeom prst="chord">
          <a:avLst>
            <a:gd name="adj1" fmla="val 20431728"/>
            <a:gd name="adj2" fmla="val 11968272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964679-61D1-4643-9D22-EFBFC70B0346}">
      <dsp:nvSpPr>
        <dsp:cNvPr id="0" name=""/>
        <dsp:cNvSpPr/>
      </dsp:nvSpPr>
      <dsp:spPr>
        <a:xfrm>
          <a:off x="4454822" y="0"/>
          <a:ext cx="2359695" cy="7976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b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Second Line of Defense</a:t>
          </a:r>
        </a:p>
      </dsp:txBody>
      <dsp:txXfrm>
        <a:off x="4454822" y="0"/>
        <a:ext cx="2359695" cy="797643"/>
      </dsp:txXfrm>
    </dsp:sp>
    <dsp:sp modelId="{E41D31EC-B3E8-4F5B-8127-D578817FD1C6}">
      <dsp:nvSpPr>
        <dsp:cNvPr id="0" name=""/>
        <dsp:cNvSpPr/>
      </dsp:nvSpPr>
      <dsp:spPr>
        <a:xfrm>
          <a:off x="6980693" y="0"/>
          <a:ext cx="797643" cy="797643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076B0F-7384-4B14-9FA6-FD35430B3DBA}">
      <dsp:nvSpPr>
        <dsp:cNvPr id="0" name=""/>
        <dsp:cNvSpPr/>
      </dsp:nvSpPr>
      <dsp:spPr>
        <a:xfrm>
          <a:off x="7060464" y="68061"/>
          <a:ext cx="638114" cy="638114"/>
        </a:xfrm>
        <a:prstGeom prst="chord">
          <a:avLst>
            <a:gd name="adj1" fmla="val 162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93F88C-86DF-4D0C-8A91-FAD4F6690274}">
      <dsp:nvSpPr>
        <dsp:cNvPr id="0" name=""/>
        <dsp:cNvSpPr/>
      </dsp:nvSpPr>
      <dsp:spPr>
        <a:xfrm>
          <a:off x="7944512" y="0"/>
          <a:ext cx="2359695" cy="7976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b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Third Line of Defense</a:t>
          </a:r>
        </a:p>
      </dsp:txBody>
      <dsp:txXfrm>
        <a:off x="7944512" y="0"/>
        <a:ext cx="2359695" cy="7976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87AE820-DFE1-4C3C-B564-108A438BD633}" type="datetimeFigureOut">
              <a:rPr lang="en-US">
                <a:latin typeface="Arial" panose="020B0604020202020204" pitchFamily="34" charset="0"/>
              </a:rPr>
              <a:pPr>
                <a:defRPr/>
              </a:pPr>
              <a:t>10/15/2024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29C84BD-FF2B-4119-9416-77652C2C47E2}" type="slidenum">
              <a:rPr lang="en-US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175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7C0560D2-22A1-4522-9A61-5BC081CC233D}" type="datetimeFigureOut">
              <a:rPr lang="en-US" smtClean="0"/>
              <a:pPr>
                <a:defRPr/>
              </a:pPr>
              <a:t>10/14/2024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547688"/>
            <a:ext cx="48768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53" tIns="48327" rIns="96653" bIns="48327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7B479713-0D50-44A6-B1F4-4082749E61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14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establish the importance of the analytical mindset using the model developed for the </a:t>
            </a:r>
            <a:r>
              <a:rPr lang="en-US" dirty="0" err="1"/>
              <a:t>MPAcc</a:t>
            </a:r>
            <a:r>
              <a:rPr lang="en-US" dirty="0"/>
              <a:t>, but can easily be applied to any career path.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9E84417D-1188-4C37-8002-C7B0954B3805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7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2874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establish the importance of the analytical mindset using the model developed for the </a:t>
            </a:r>
            <a:r>
              <a:rPr lang="en-US" dirty="0" err="1"/>
              <a:t>MPAcc</a:t>
            </a:r>
            <a:r>
              <a:rPr lang="en-US" dirty="0"/>
              <a:t>, but can easily be applied to any career path.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9E84417D-1188-4C37-8002-C7B0954B3805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11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66342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Bob – Course Overview (3 legged stool)</a:t>
            </a:r>
          </a:p>
          <a:p>
            <a:r>
              <a:rPr lang="en-US" dirty="0"/>
              <a:t>Christina – Refer to Syllabus and go into depth on professionalism piece</a:t>
            </a:r>
          </a:p>
          <a:p>
            <a:r>
              <a:rPr lang="en-US" dirty="0"/>
              <a:t>See if class has any questions on syllabus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8507">
              <a:defRPr/>
            </a:pPr>
            <a:fld id="{30DDAE6E-1341-4F33-A4D7-DC004C47BC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12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73796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84417D-1188-4C37-8002-C7B0954B380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8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1951" y="3014332"/>
            <a:ext cx="7762875" cy="538609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spcBef>
                <a:spcPts val="0"/>
              </a:spcBef>
              <a:spcAft>
                <a:spcPts val="300"/>
              </a:spcAft>
              <a:buNone/>
              <a:defRPr sz="2900" b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name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61951" y="1419523"/>
            <a:ext cx="7743825" cy="1272143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600"/>
              </a:lnSpc>
              <a:spcBef>
                <a:spcPts val="0"/>
              </a:spcBef>
              <a:defRPr sz="4400" b="0" cap="all" spc="-30" baseline="0">
                <a:solidFill>
                  <a:schemeClr val="tx2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Freeform 12"/>
          <p:cNvSpPr>
            <a:spLocks/>
          </p:cNvSpPr>
          <p:nvPr userDrawn="1"/>
        </p:nvSpPr>
        <p:spPr bwMode="auto">
          <a:xfrm>
            <a:off x="7951304" y="384934"/>
            <a:ext cx="1192696" cy="799273"/>
          </a:xfrm>
          <a:custGeom>
            <a:avLst/>
            <a:gdLst>
              <a:gd name="T0" fmla="*/ 88 w 3456"/>
              <a:gd name="T1" fmla="*/ 0 h 2317"/>
              <a:gd name="T2" fmla="*/ 462 w 3456"/>
              <a:gd name="T3" fmla="*/ 0 h 2317"/>
              <a:gd name="T4" fmla="*/ 1159 w 3456"/>
              <a:gd name="T5" fmla="*/ 0 h 2317"/>
              <a:gd name="T6" fmla="*/ 1231 w 3456"/>
              <a:gd name="T7" fmla="*/ 419 h 2317"/>
              <a:gd name="T8" fmla="*/ 953 w 3456"/>
              <a:gd name="T9" fmla="*/ 419 h 2317"/>
              <a:gd name="T10" fmla="*/ 1239 w 3456"/>
              <a:gd name="T11" fmla="*/ 1591 h 2317"/>
              <a:gd name="T12" fmla="*/ 1298 w 3456"/>
              <a:gd name="T13" fmla="*/ 1374 h 2317"/>
              <a:gd name="T14" fmla="*/ 1387 w 3456"/>
              <a:gd name="T15" fmla="*/ 1044 h 2317"/>
              <a:gd name="T16" fmla="*/ 1487 w 3456"/>
              <a:gd name="T17" fmla="*/ 673 h 2317"/>
              <a:gd name="T18" fmla="*/ 1580 w 3456"/>
              <a:gd name="T19" fmla="*/ 328 h 2317"/>
              <a:gd name="T20" fmla="*/ 1646 w 3456"/>
              <a:gd name="T21" fmla="*/ 81 h 2317"/>
              <a:gd name="T22" fmla="*/ 1763 w 3456"/>
              <a:gd name="T23" fmla="*/ 0 h 2317"/>
              <a:gd name="T24" fmla="*/ 2093 w 3456"/>
              <a:gd name="T25" fmla="*/ 0 h 2317"/>
              <a:gd name="T26" fmla="*/ 2122 w 3456"/>
              <a:gd name="T27" fmla="*/ 113 h 2317"/>
              <a:gd name="T28" fmla="*/ 2189 w 3456"/>
              <a:gd name="T29" fmla="*/ 380 h 2317"/>
              <a:gd name="T30" fmla="*/ 2277 w 3456"/>
              <a:gd name="T31" fmla="*/ 734 h 2317"/>
              <a:gd name="T32" fmla="*/ 2369 w 3456"/>
              <a:gd name="T33" fmla="*/ 1105 h 2317"/>
              <a:gd name="T34" fmla="*/ 2447 w 3456"/>
              <a:gd name="T35" fmla="*/ 1420 h 2317"/>
              <a:gd name="T36" fmla="*/ 2496 w 3456"/>
              <a:gd name="T37" fmla="*/ 1611 h 2317"/>
              <a:gd name="T38" fmla="*/ 2634 w 3456"/>
              <a:gd name="T39" fmla="*/ 419 h 2317"/>
              <a:gd name="T40" fmla="*/ 2536 w 3456"/>
              <a:gd name="T41" fmla="*/ 281 h 2317"/>
              <a:gd name="T42" fmla="*/ 2536 w 3456"/>
              <a:gd name="T43" fmla="*/ 0 h 2317"/>
              <a:gd name="T44" fmla="*/ 3215 w 3456"/>
              <a:gd name="T45" fmla="*/ 419 h 2317"/>
              <a:gd name="T46" fmla="*/ 3178 w 3456"/>
              <a:gd name="T47" fmla="*/ 446 h 2317"/>
              <a:gd name="T48" fmla="*/ 3127 w 3456"/>
              <a:gd name="T49" fmla="*/ 640 h 2317"/>
              <a:gd name="T50" fmla="*/ 3041 w 3456"/>
              <a:gd name="T51" fmla="*/ 967 h 2317"/>
              <a:gd name="T52" fmla="*/ 2938 w 3456"/>
              <a:gd name="T53" fmla="*/ 1360 h 2317"/>
              <a:gd name="T54" fmla="*/ 2833 w 3456"/>
              <a:gd name="T55" fmla="*/ 1754 h 2317"/>
              <a:gd name="T56" fmla="*/ 2746 w 3456"/>
              <a:gd name="T57" fmla="*/ 2084 h 2317"/>
              <a:gd name="T58" fmla="*/ 2693 w 3456"/>
              <a:gd name="T59" fmla="*/ 2286 h 2317"/>
              <a:gd name="T60" fmla="*/ 2525 w 3456"/>
              <a:gd name="T61" fmla="*/ 2317 h 2317"/>
              <a:gd name="T62" fmla="*/ 2242 w 3456"/>
              <a:gd name="T63" fmla="*/ 2317 h 2317"/>
              <a:gd name="T64" fmla="*/ 2020 w 3456"/>
              <a:gd name="T65" fmla="*/ 2301 h 2317"/>
              <a:gd name="T66" fmla="*/ 1977 w 3456"/>
              <a:gd name="T67" fmla="*/ 2131 h 2317"/>
              <a:gd name="T68" fmla="*/ 1906 w 3456"/>
              <a:gd name="T69" fmla="*/ 1845 h 2317"/>
              <a:gd name="T70" fmla="*/ 1825 w 3456"/>
              <a:gd name="T71" fmla="*/ 1527 h 2317"/>
              <a:gd name="T72" fmla="*/ 1758 w 3456"/>
              <a:gd name="T73" fmla="*/ 1258 h 2317"/>
              <a:gd name="T74" fmla="*/ 1725 w 3456"/>
              <a:gd name="T75" fmla="*/ 1126 h 2317"/>
              <a:gd name="T76" fmla="*/ 1705 w 3456"/>
              <a:gd name="T77" fmla="*/ 1195 h 2317"/>
              <a:gd name="T78" fmla="*/ 1644 w 3456"/>
              <a:gd name="T79" fmla="*/ 1428 h 2317"/>
              <a:gd name="T80" fmla="*/ 1561 w 3456"/>
              <a:gd name="T81" fmla="*/ 1739 h 2317"/>
              <a:gd name="T82" fmla="*/ 1481 w 3456"/>
              <a:gd name="T83" fmla="*/ 2045 h 2317"/>
              <a:gd name="T84" fmla="*/ 1423 w 3456"/>
              <a:gd name="T85" fmla="*/ 2263 h 2317"/>
              <a:gd name="T86" fmla="*/ 1272 w 3456"/>
              <a:gd name="T87" fmla="*/ 2317 h 2317"/>
              <a:gd name="T88" fmla="*/ 1012 w 3456"/>
              <a:gd name="T89" fmla="*/ 2317 h 2317"/>
              <a:gd name="T90" fmla="*/ 748 w 3456"/>
              <a:gd name="T91" fmla="*/ 2313 h 2317"/>
              <a:gd name="T92" fmla="*/ 711 w 3456"/>
              <a:gd name="T93" fmla="*/ 2169 h 2317"/>
              <a:gd name="T94" fmla="*/ 638 w 3456"/>
              <a:gd name="T95" fmla="*/ 1874 h 2317"/>
              <a:gd name="T96" fmla="*/ 542 w 3456"/>
              <a:gd name="T97" fmla="*/ 1494 h 2317"/>
              <a:gd name="T98" fmla="*/ 442 w 3456"/>
              <a:gd name="T99" fmla="*/ 1093 h 2317"/>
              <a:gd name="T100" fmla="*/ 353 w 3456"/>
              <a:gd name="T101" fmla="*/ 738 h 2317"/>
              <a:gd name="T102" fmla="*/ 291 w 3456"/>
              <a:gd name="T103" fmla="*/ 492 h 2317"/>
              <a:gd name="T104" fmla="*/ 118 w 3456"/>
              <a:gd name="T105" fmla="*/ 419 h 2317"/>
              <a:gd name="T106" fmla="*/ 0 w 3456"/>
              <a:gd name="T107" fmla="*/ 419 h 2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456" h="2317">
                <a:moveTo>
                  <a:pt x="0" y="0"/>
                </a:moveTo>
                <a:lnTo>
                  <a:pt x="15" y="0"/>
                </a:lnTo>
                <a:lnTo>
                  <a:pt x="22" y="0"/>
                </a:lnTo>
                <a:lnTo>
                  <a:pt x="43" y="0"/>
                </a:lnTo>
                <a:lnTo>
                  <a:pt x="71" y="0"/>
                </a:lnTo>
                <a:lnTo>
                  <a:pt x="88" y="0"/>
                </a:lnTo>
                <a:lnTo>
                  <a:pt x="189" y="0"/>
                </a:lnTo>
                <a:lnTo>
                  <a:pt x="237" y="0"/>
                </a:lnTo>
                <a:lnTo>
                  <a:pt x="289" y="0"/>
                </a:lnTo>
                <a:lnTo>
                  <a:pt x="345" y="0"/>
                </a:lnTo>
                <a:lnTo>
                  <a:pt x="402" y="0"/>
                </a:lnTo>
                <a:lnTo>
                  <a:pt x="462" y="0"/>
                </a:lnTo>
                <a:lnTo>
                  <a:pt x="941" y="0"/>
                </a:lnTo>
                <a:lnTo>
                  <a:pt x="993" y="0"/>
                </a:lnTo>
                <a:lnTo>
                  <a:pt x="1042" y="0"/>
                </a:lnTo>
                <a:lnTo>
                  <a:pt x="1106" y="0"/>
                </a:lnTo>
                <a:lnTo>
                  <a:pt x="1125" y="0"/>
                </a:lnTo>
                <a:lnTo>
                  <a:pt x="1159" y="0"/>
                </a:lnTo>
                <a:lnTo>
                  <a:pt x="1188" y="0"/>
                </a:lnTo>
                <a:lnTo>
                  <a:pt x="1231" y="0"/>
                </a:lnTo>
                <a:lnTo>
                  <a:pt x="1231" y="372"/>
                </a:lnTo>
                <a:lnTo>
                  <a:pt x="1231" y="394"/>
                </a:lnTo>
                <a:lnTo>
                  <a:pt x="1231" y="410"/>
                </a:lnTo>
                <a:lnTo>
                  <a:pt x="1231" y="419"/>
                </a:lnTo>
                <a:lnTo>
                  <a:pt x="1082" y="419"/>
                </a:lnTo>
                <a:lnTo>
                  <a:pt x="1053" y="419"/>
                </a:lnTo>
                <a:lnTo>
                  <a:pt x="1024" y="419"/>
                </a:lnTo>
                <a:lnTo>
                  <a:pt x="997" y="419"/>
                </a:lnTo>
                <a:lnTo>
                  <a:pt x="973" y="419"/>
                </a:lnTo>
                <a:lnTo>
                  <a:pt x="953" y="419"/>
                </a:lnTo>
                <a:lnTo>
                  <a:pt x="924" y="419"/>
                </a:lnTo>
                <a:lnTo>
                  <a:pt x="1226" y="1638"/>
                </a:lnTo>
                <a:lnTo>
                  <a:pt x="1227" y="1635"/>
                </a:lnTo>
                <a:lnTo>
                  <a:pt x="1229" y="1627"/>
                </a:lnTo>
                <a:lnTo>
                  <a:pt x="1234" y="1611"/>
                </a:lnTo>
                <a:lnTo>
                  <a:pt x="1239" y="1591"/>
                </a:lnTo>
                <a:lnTo>
                  <a:pt x="1246" y="1566"/>
                </a:lnTo>
                <a:lnTo>
                  <a:pt x="1255" y="1536"/>
                </a:lnTo>
                <a:lnTo>
                  <a:pt x="1264" y="1502"/>
                </a:lnTo>
                <a:lnTo>
                  <a:pt x="1275" y="1463"/>
                </a:lnTo>
                <a:lnTo>
                  <a:pt x="1286" y="1420"/>
                </a:lnTo>
                <a:lnTo>
                  <a:pt x="1298" y="1374"/>
                </a:lnTo>
                <a:lnTo>
                  <a:pt x="1311" y="1325"/>
                </a:lnTo>
                <a:lnTo>
                  <a:pt x="1325" y="1273"/>
                </a:lnTo>
                <a:lnTo>
                  <a:pt x="1339" y="1219"/>
                </a:lnTo>
                <a:lnTo>
                  <a:pt x="1355" y="1162"/>
                </a:lnTo>
                <a:lnTo>
                  <a:pt x="1371" y="1104"/>
                </a:lnTo>
                <a:lnTo>
                  <a:pt x="1387" y="1044"/>
                </a:lnTo>
                <a:lnTo>
                  <a:pt x="1403" y="984"/>
                </a:lnTo>
                <a:lnTo>
                  <a:pt x="1420" y="922"/>
                </a:lnTo>
                <a:lnTo>
                  <a:pt x="1437" y="860"/>
                </a:lnTo>
                <a:lnTo>
                  <a:pt x="1454" y="797"/>
                </a:lnTo>
                <a:lnTo>
                  <a:pt x="1470" y="734"/>
                </a:lnTo>
                <a:lnTo>
                  <a:pt x="1487" y="673"/>
                </a:lnTo>
                <a:lnTo>
                  <a:pt x="1504" y="611"/>
                </a:lnTo>
                <a:lnTo>
                  <a:pt x="1520" y="551"/>
                </a:lnTo>
                <a:lnTo>
                  <a:pt x="1535" y="492"/>
                </a:lnTo>
                <a:lnTo>
                  <a:pt x="1551" y="436"/>
                </a:lnTo>
                <a:lnTo>
                  <a:pt x="1566" y="380"/>
                </a:lnTo>
                <a:lnTo>
                  <a:pt x="1580" y="328"/>
                </a:lnTo>
                <a:lnTo>
                  <a:pt x="1593" y="278"/>
                </a:lnTo>
                <a:lnTo>
                  <a:pt x="1605" y="231"/>
                </a:lnTo>
                <a:lnTo>
                  <a:pt x="1618" y="188"/>
                </a:lnTo>
                <a:lnTo>
                  <a:pt x="1629" y="149"/>
                </a:lnTo>
                <a:lnTo>
                  <a:pt x="1638" y="112"/>
                </a:lnTo>
                <a:lnTo>
                  <a:pt x="1646" y="81"/>
                </a:lnTo>
                <a:lnTo>
                  <a:pt x="1654" y="55"/>
                </a:lnTo>
                <a:lnTo>
                  <a:pt x="1660" y="33"/>
                </a:lnTo>
                <a:lnTo>
                  <a:pt x="1664" y="16"/>
                </a:lnTo>
                <a:lnTo>
                  <a:pt x="1667" y="6"/>
                </a:lnTo>
                <a:lnTo>
                  <a:pt x="1668" y="0"/>
                </a:lnTo>
                <a:lnTo>
                  <a:pt x="1763" y="0"/>
                </a:lnTo>
                <a:lnTo>
                  <a:pt x="1794" y="0"/>
                </a:lnTo>
                <a:lnTo>
                  <a:pt x="1811" y="0"/>
                </a:lnTo>
                <a:lnTo>
                  <a:pt x="1968" y="0"/>
                </a:lnTo>
                <a:lnTo>
                  <a:pt x="1999" y="0"/>
                </a:lnTo>
                <a:lnTo>
                  <a:pt x="2028" y="0"/>
                </a:lnTo>
                <a:lnTo>
                  <a:pt x="2093" y="0"/>
                </a:lnTo>
                <a:lnTo>
                  <a:pt x="2095" y="6"/>
                </a:lnTo>
                <a:lnTo>
                  <a:pt x="2098" y="16"/>
                </a:lnTo>
                <a:lnTo>
                  <a:pt x="2102" y="33"/>
                </a:lnTo>
                <a:lnTo>
                  <a:pt x="2107" y="55"/>
                </a:lnTo>
                <a:lnTo>
                  <a:pt x="2113" y="81"/>
                </a:lnTo>
                <a:lnTo>
                  <a:pt x="2122" y="113"/>
                </a:lnTo>
                <a:lnTo>
                  <a:pt x="2130" y="149"/>
                </a:lnTo>
                <a:lnTo>
                  <a:pt x="2141" y="188"/>
                </a:lnTo>
                <a:lnTo>
                  <a:pt x="2151" y="231"/>
                </a:lnTo>
                <a:lnTo>
                  <a:pt x="2163" y="278"/>
                </a:lnTo>
                <a:lnTo>
                  <a:pt x="2175" y="328"/>
                </a:lnTo>
                <a:lnTo>
                  <a:pt x="2189" y="380"/>
                </a:lnTo>
                <a:lnTo>
                  <a:pt x="2202" y="436"/>
                </a:lnTo>
                <a:lnTo>
                  <a:pt x="2216" y="492"/>
                </a:lnTo>
                <a:lnTo>
                  <a:pt x="2231" y="552"/>
                </a:lnTo>
                <a:lnTo>
                  <a:pt x="2246" y="611"/>
                </a:lnTo>
                <a:lnTo>
                  <a:pt x="2261" y="673"/>
                </a:lnTo>
                <a:lnTo>
                  <a:pt x="2277" y="734"/>
                </a:lnTo>
                <a:lnTo>
                  <a:pt x="2292" y="797"/>
                </a:lnTo>
                <a:lnTo>
                  <a:pt x="2308" y="860"/>
                </a:lnTo>
                <a:lnTo>
                  <a:pt x="2323" y="922"/>
                </a:lnTo>
                <a:lnTo>
                  <a:pt x="2339" y="984"/>
                </a:lnTo>
                <a:lnTo>
                  <a:pt x="2354" y="1044"/>
                </a:lnTo>
                <a:lnTo>
                  <a:pt x="2369" y="1105"/>
                </a:lnTo>
                <a:lnTo>
                  <a:pt x="2384" y="1162"/>
                </a:lnTo>
                <a:lnTo>
                  <a:pt x="2397" y="1219"/>
                </a:lnTo>
                <a:lnTo>
                  <a:pt x="2411" y="1273"/>
                </a:lnTo>
                <a:lnTo>
                  <a:pt x="2423" y="1325"/>
                </a:lnTo>
                <a:lnTo>
                  <a:pt x="2436" y="1374"/>
                </a:lnTo>
                <a:lnTo>
                  <a:pt x="2447" y="1420"/>
                </a:lnTo>
                <a:lnTo>
                  <a:pt x="2458" y="1463"/>
                </a:lnTo>
                <a:lnTo>
                  <a:pt x="2467" y="1502"/>
                </a:lnTo>
                <a:lnTo>
                  <a:pt x="2477" y="1536"/>
                </a:lnTo>
                <a:lnTo>
                  <a:pt x="2484" y="1565"/>
                </a:lnTo>
                <a:lnTo>
                  <a:pt x="2490" y="1591"/>
                </a:lnTo>
                <a:lnTo>
                  <a:pt x="2496" y="1611"/>
                </a:lnTo>
                <a:lnTo>
                  <a:pt x="2499" y="1627"/>
                </a:lnTo>
                <a:lnTo>
                  <a:pt x="2501" y="1635"/>
                </a:lnTo>
                <a:lnTo>
                  <a:pt x="2502" y="1638"/>
                </a:lnTo>
                <a:lnTo>
                  <a:pt x="2831" y="419"/>
                </a:lnTo>
                <a:lnTo>
                  <a:pt x="2663" y="419"/>
                </a:lnTo>
                <a:lnTo>
                  <a:pt x="2634" y="419"/>
                </a:lnTo>
                <a:lnTo>
                  <a:pt x="2607" y="419"/>
                </a:lnTo>
                <a:lnTo>
                  <a:pt x="2582" y="419"/>
                </a:lnTo>
                <a:lnTo>
                  <a:pt x="2562" y="419"/>
                </a:lnTo>
                <a:lnTo>
                  <a:pt x="2546" y="419"/>
                </a:lnTo>
                <a:lnTo>
                  <a:pt x="2536" y="419"/>
                </a:lnTo>
                <a:lnTo>
                  <a:pt x="2536" y="281"/>
                </a:lnTo>
                <a:lnTo>
                  <a:pt x="2536" y="246"/>
                </a:lnTo>
                <a:lnTo>
                  <a:pt x="2536" y="209"/>
                </a:lnTo>
                <a:lnTo>
                  <a:pt x="2536" y="47"/>
                </a:lnTo>
                <a:lnTo>
                  <a:pt x="2536" y="26"/>
                </a:lnTo>
                <a:lnTo>
                  <a:pt x="2536" y="10"/>
                </a:lnTo>
                <a:lnTo>
                  <a:pt x="2536" y="0"/>
                </a:lnTo>
                <a:lnTo>
                  <a:pt x="3456" y="0"/>
                </a:lnTo>
                <a:lnTo>
                  <a:pt x="3456" y="419"/>
                </a:lnTo>
                <a:lnTo>
                  <a:pt x="3283" y="419"/>
                </a:lnTo>
                <a:lnTo>
                  <a:pt x="3258" y="419"/>
                </a:lnTo>
                <a:lnTo>
                  <a:pt x="3234" y="419"/>
                </a:lnTo>
                <a:lnTo>
                  <a:pt x="3215" y="419"/>
                </a:lnTo>
                <a:lnTo>
                  <a:pt x="3199" y="419"/>
                </a:lnTo>
                <a:lnTo>
                  <a:pt x="3189" y="419"/>
                </a:lnTo>
                <a:lnTo>
                  <a:pt x="3186" y="419"/>
                </a:lnTo>
                <a:lnTo>
                  <a:pt x="3185" y="422"/>
                </a:lnTo>
                <a:lnTo>
                  <a:pt x="3183" y="431"/>
                </a:lnTo>
                <a:lnTo>
                  <a:pt x="3178" y="446"/>
                </a:lnTo>
                <a:lnTo>
                  <a:pt x="3173" y="466"/>
                </a:lnTo>
                <a:lnTo>
                  <a:pt x="3166" y="492"/>
                </a:lnTo>
                <a:lnTo>
                  <a:pt x="3159" y="522"/>
                </a:lnTo>
                <a:lnTo>
                  <a:pt x="3149" y="558"/>
                </a:lnTo>
                <a:lnTo>
                  <a:pt x="3139" y="597"/>
                </a:lnTo>
                <a:lnTo>
                  <a:pt x="3127" y="640"/>
                </a:lnTo>
                <a:lnTo>
                  <a:pt x="3115" y="687"/>
                </a:lnTo>
                <a:lnTo>
                  <a:pt x="3101" y="738"/>
                </a:lnTo>
                <a:lnTo>
                  <a:pt x="3087" y="791"/>
                </a:lnTo>
                <a:lnTo>
                  <a:pt x="3073" y="847"/>
                </a:lnTo>
                <a:lnTo>
                  <a:pt x="3057" y="906"/>
                </a:lnTo>
                <a:lnTo>
                  <a:pt x="3041" y="967"/>
                </a:lnTo>
                <a:lnTo>
                  <a:pt x="3025" y="1029"/>
                </a:lnTo>
                <a:lnTo>
                  <a:pt x="3008" y="1093"/>
                </a:lnTo>
                <a:lnTo>
                  <a:pt x="2990" y="1159"/>
                </a:lnTo>
                <a:lnTo>
                  <a:pt x="2973" y="1225"/>
                </a:lnTo>
                <a:lnTo>
                  <a:pt x="2955" y="1292"/>
                </a:lnTo>
                <a:lnTo>
                  <a:pt x="2938" y="1360"/>
                </a:lnTo>
                <a:lnTo>
                  <a:pt x="2920" y="1427"/>
                </a:lnTo>
                <a:lnTo>
                  <a:pt x="2902" y="1494"/>
                </a:lnTo>
                <a:lnTo>
                  <a:pt x="2884" y="1560"/>
                </a:lnTo>
                <a:lnTo>
                  <a:pt x="2867" y="1626"/>
                </a:lnTo>
                <a:lnTo>
                  <a:pt x="2850" y="1691"/>
                </a:lnTo>
                <a:lnTo>
                  <a:pt x="2833" y="1754"/>
                </a:lnTo>
                <a:lnTo>
                  <a:pt x="2817" y="1815"/>
                </a:lnTo>
                <a:lnTo>
                  <a:pt x="2801" y="1874"/>
                </a:lnTo>
                <a:lnTo>
                  <a:pt x="2787" y="1931"/>
                </a:lnTo>
                <a:lnTo>
                  <a:pt x="2772" y="1985"/>
                </a:lnTo>
                <a:lnTo>
                  <a:pt x="2759" y="2036"/>
                </a:lnTo>
                <a:lnTo>
                  <a:pt x="2746" y="2084"/>
                </a:lnTo>
                <a:lnTo>
                  <a:pt x="2734" y="2128"/>
                </a:lnTo>
                <a:lnTo>
                  <a:pt x="2724" y="2169"/>
                </a:lnTo>
                <a:lnTo>
                  <a:pt x="2715" y="2205"/>
                </a:lnTo>
                <a:lnTo>
                  <a:pt x="2706" y="2237"/>
                </a:lnTo>
                <a:lnTo>
                  <a:pt x="2699" y="2264"/>
                </a:lnTo>
                <a:lnTo>
                  <a:pt x="2693" y="2286"/>
                </a:lnTo>
                <a:lnTo>
                  <a:pt x="2688" y="2302"/>
                </a:lnTo>
                <a:lnTo>
                  <a:pt x="2686" y="2313"/>
                </a:lnTo>
                <a:lnTo>
                  <a:pt x="2684" y="2317"/>
                </a:lnTo>
                <a:lnTo>
                  <a:pt x="2584" y="2317"/>
                </a:lnTo>
                <a:lnTo>
                  <a:pt x="2548" y="2317"/>
                </a:lnTo>
                <a:lnTo>
                  <a:pt x="2525" y="2317"/>
                </a:lnTo>
                <a:lnTo>
                  <a:pt x="2490" y="2317"/>
                </a:lnTo>
                <a:lnTo>
                  <a:pt x="2466" y="2317"/>
                </a:lnTo>
                <a:lnTo>
                  <a:pt x="2422" y="2317"/>
                </a:lnTo>
                <a:lnTo>
                  <a:pt x="2312" y="2317"/>
                </a:lnTo>
                <a:lnTo>
                  <a:pt x="2286" y="2317"/>
                </a:lnTo>
                <a:lnTo>
                  <a:pt x="2242" y="2317"/>
                </a:lnTo>
                <a:lnTo>
                  <a:pt x="2058" y="2317"/>
                </a:lnTo>
                <a:lnTo>
                  <a:pt x="2045" y="2317"/>
                </a:lnTo>
                <a:lnTo>
                  <a:pt x="2032" y="2317"/>
                </a:lnTo>
                <a:lnTo>
                  <a:pt x="2024" y="2317"/>
                </a:lnTo>
                <a:lnTo>
                  <a:pt x="2023" y="2312"/>
                </a:lnTo>
                <a:lnTo>
                  <a:pt x="2020" y="2301"/>
                </a:lnTo>
                <a:lnTo>
                  <a:pt x="2016" y="2285"/>
                </a:lnTo>
                <a:lnTo>
                  <a:pt x="2011" y="2263"/>
                </a:lnTo>
                <a:lnTo>
                  <a:pt x="2003" y="2236"/>
                </a:lnTo>
                <a:lnTo>
                  <a:pt x="1996" y="2205"/>
                </a:lnTo>
                <a:lnTo>
                  <a:pt x="1988" y="2170"/>
                </a:lnTo>
                <a:lnTo>
                  <a:pt x="1977" y="2131"/>
                </a:lnTo>
                <a:lnTo>
                  <a:pt x="1967" y="2089"/>
                </a:lnTo>
                <a:lnTo>
                  <a:pt x="1956" y="2045"/>
                </a:lnTo>
                <a:lnTo>
                  <a:pt x="1944" y="1998"/>
                </a:lnTo>
                <a:lnTo>
                  <a:pt x="1931" y="1948"/>
                </a:lnTo>
                <a:lnTo>
                  <a:pt x="1919" y="1897"/>
                </a:lnTo>
                <a:lnTo>
                  <a:pt x="1906" y="1845"/>
                </a:lnTo>
                <a:lnTo>
                  <a:pt x="1892" y="1792"/>
                </a:lnTo>
                <a:lnTo>
                  <a:pt x="1879" y="1739"/>
                </a:lnTo>
                <a:lnTo>
                  <a:pt x="1865" y="1684"/>
                </a:lnTo>
                <a:lnTo>
                  <a:pt x="1852" y="1631"/>
                </a:lnTo>
                <a:lnTo>
                  <a:pt x="1839" y="1578"/>
                </a:lnTo>
                <a:lnTo>
                  <a:pt x="1825" y="1527"/>
                </a:lnTo>
                <a:lnTo>
                  <a:pt x="1813" y="1476"/>
                </a:lnTo>
                <a:lnTo>
                  <a:pt x="1801" y="1428"/>
                </a:lnTo>
                <a:lnTo>
                  <a:pt x="1790" y="1381"/>
                </a:lnTo>
                <a:lnTo>
                  <a:pt x="1778" y="1337"/>
                </a:lnTo>
                <a:lnTo>
                  <a:pt x="1768" y="1296"/>
                </a:lnTo>
                <a:lnTo>
                  <a:pt x="1758" y="1258"/>
                </a:lnTo>
                <a:lnTo>
                  <a:pt x="1750" y="1225"/>
                </a:lnTo>
                <a:lnTo>
                  <a:pt x="1743" y="1195"/>
                </a:lnTo>
                <a:lnTo>
                  <a:pt x="1736" y="1170"/>
                </a:lnTo>
                <a:lnTo>
                  <a:pt x="1731" y="1150"/>
                </a:lnTo>
                <a:lnTo>
                  <a:pt x="1727" y="1135"/>
                </a:lnTo>
                <a:lnTo>
                  <a:pt x="1725" y="1126"/>
                </a:lnTo>
                <a:lnTo>
                  <a:pt x="1725" y="1123"/>
                </a:lnTo>
                <a:lnTo>
                  <a:pt x="1724" y="1126"/>
                </a:lnTo>
                <a:lnTo>
                  <a:pt x="1722" y="1135"/>
                </a:lnTo>
                <a:lnTo>
                  <a:pt x="1718" y="1150"/>
                </a:lnTo>
                <a:lnTo>
                  <a:pt x="1712" y="1170"/>
                </a:lnTo>
                <a:lnTo>
                  <a:pt x="1705" y="1195"/>
                </a:lnTo>
                <a:lnTo>
                  <a:pt x="1698" y="1225"/>
                </a:lnTo>
                <a:lnTo>
                  <a:pt x="1688" y="1258"/>
                </a:lnTo>
                <a:lnTo>
                  <a:pt x="1679" y="1296"/>
                </a:lnTo>
                <a:lnTo>
                  <a:pt x="1668" y="1337"/>
                </a:lnTo>
                <a:lnTo>
                  <a:pt x="1657" y="1381"/>
                </a:lnTo>
                <a:lnTo>
                  <a:pt x="1644" y="1428"/>
                </a:lnTo>
                <a:lnTo>
                  <a:pt x="1632" y="1476"/>
                </a:lnTo>
                <a:lnTo>
                  <a:pt x="1618" y="1527"/>
                </a:lnTo>
                <a:lnTo>
                  <a:pt x="1604" y="1578"/>
                </a:lnTo>
                <a:lnTo>
                  <a:pt x="1591" y="1631"/>
                </a:lnTo>
                <a:lnTo>
                  <a:pt x="1576" y="1684"/>
                </a:lnTo>
                <a:lnTo>
                  <a:pt x="1561" y="1739"/>
                </a:lnTo>
                <a:lnTo>
                  <a:pt x="1548" y="1792"/>
                </a:lnTo>
                <a:lnTo>
                  <a:pt x="1534" y="1845"/>
                </a:lnTo>
                <a:lnTo>
                  <a:pt x="1520" y="1897"/>
                </a:lnTo>
                <a:lnTo>
                  <a:pt x="1507" y="1948"/>
                </a:lnTo>
                <a:lnTo>
                  <a:pt x="1493" y="1998"/>
                </a:lnTo>
                <a:lnTo>
                  <a:pt x="1481" y="2045"/>
                </a:lnTo>
                <a:lnTo>
                  <a:pt x="1469" y="2089"/>
                </a:lnTo>
                <a:lnTo>
                  <a:pt x="1458" y="2131"/>
                </a:lnTo>
                <a:lnTo>
                  <a:pt x="1448" y="2170"/>
                </a:lnTo>
                <a:lnTo>
                  <a:pt x="1439" y="2205"/>
                </a:lnTo>
                <a:lnTo>
                  <a:pt x="1431" y="2236"/>
                </a:lnTo>
                <a:lnTo>
                  <a:pt x="1423" y="2263"/>
                </a:lnTo>
                <a:lnTo>
                  <a:pt x="1418" y="2285"/>
                </a:lnTo>
                <a:lnTo>
                  <a:pt x="1414" y="2301"/>
                </a:lnTo>
                <a:lnTo>
                  <a:pt x="1411" y="2312"/>
                </a:lnTo>
                <a:lnTo>
                  <a:pt x="1410" y="2317"/>
                </a:lnTo>
                <a:lnTo>
                  <a:pt x="1308" y="2317"/>
                </a:lnTo>
                <a:lnTo>
                  <a:pt x="1272" y="2317"/>
                </a:lnTo>
                <a:lnTo>
                  <a:pt x="1250" y="2317"/>
                </a:lnTo>
                <a:lnTo>
                  <a:pt x="1215" y="2317"/>
                </a:lnTo>
                <a:lnTo>
                  <a:pt x="1191" y="2317"/>
                </a:lnTo>
                <a:lnTo>
                  <a:pt x="1147" y="2317"/>
                </a:lnTo>
                <a:lnTo>
                  <a:pt x="1037" y="2317"/>
                </a:lnTo>
                <a:lnTo>
                  <a:pt x="1012" y="2317"/>
                </a:lnTo>
                <a:lnTo>
                  <a:pt x="968" y="2317"/>
                </a:lnTo>
                <a:lnTo>
                  <a:pt x="782" y="2317"/>
                </a:lnTo>
                <a:lnTo>
                  <a:pt x="771" y="2317"/>
                </a:lnTo>
                <a:lnTo>
                  <a:pt x="756" y="2317"/>
                </a:lnTo>
                <a:lnTo>
                  <a:pt x="749" y="2317"/>
                </a:lnTo>
                <a:lnTo>
                  <a:pt x="748" y="2313"/>
                </a:lnTo>
                <a:lnTo>
                  <a:pt x="745" y="2301"/>
                </a:lnTo>
                <a:lnTo>
                  <a:pt x="740" y="2286"/>
                </a:lnTo>
                <a:lnTo>
                  <a:pt x="735" y="2264"/>
                </a:lnTo>
                <a:lnTo>
                  <a:pt x="729" y="2237"/>
                </a:lnTo>
                <a:lnTo>
                  <a:pt x="721" y="2205"/>
                </a:lnTo>
                <a:lnTo>
                  <a:pt x="711" y="2169"/>
                </a:lnTo>
                <a:lnTo>
                  <a:pt x="702" y="2128"/>
                </a:lnTo>
                <a:lnTo>
                  <a:pt x="690" y="2084"/>
                </a:lnTo>
                <a:lnTo>
                  <a:pt x="679" y="2036"/>
                </a:lnTo>
                <a:lnTo>
                  <a:pt x="665" y="1985"/>
                </a:lnTo>
                <a:lnTo>
                  <a:pt x="651" y="1931"/>
                </a:lnTo>
                <a:lnTo>
                  <a:pt x="638" y="1874"/>
                </a:lnTo>
                <a:lnTo>
                  <a:pt x="623" y="1815"/>
                </a:lnTo>
                <a:lnTo>
                  <a:pt x="607" y="1753"/>
                </a:lnTo>
                <a:lnTo>
                  <a:pt x="592" y="1691"/>
                </a:lnTo>
                <a:lnTo>
                  <a:pt x="576" y="1626"/>
                </a:lnTo>
                <a:lnTo>
                  <a:pt x="559" y="1560"/>
                </a:lnTo>
                <a:lnTo>
                  <a:pt x="542" y="1494"/>
                </a:lnTo>
                <a:lnTo>
                  <a:pt x="526" y="1427"/>
                </a:lnTo>
                <a:lnTo>
                  <a:pt x="509" y="1360"/>
                </a:lnTo>
                <a:lnTo>
                  <a:pt x="492" y="1292"/>
                </a:lnTo>
                <a:lnTo>
                  <a:pt x="474" y="1225"/>
                </a:lnTo>
                <a:lnTo>
                  <a:pt x="459" y="1159"/>
                </a:lnTo>
                <a:lnTo>
                  <a:pt x="442" y="1093"/>
                </a:lnTo>
                <a:lnTo>
                  <a:pt x="426" y="1029"/>
                </a:lnTo>
                <a:lnTo>
                  <a:pt x="411" y="966"/>
                </a:lnTo>
                <a:lnTo>
                  <a:pt x="395" y="906"/>
                </a:lnTo>
                <a:lnTo>
                  <a:pt x="380" y="847"/>
                </a:lnTo>
                <a:lnTo>
                  <a:pt x="367" y="791"/>
                </a:lnTo>
                <a:lnTo>
                  <a:pt x="353" y="738"/>
                </a:lnTo>
                <a:lnTo>
                  <a:pt x="340" y="687"/>
                </a:lnTo>
                <a:lnTo>
                  <a:pt x="328" y="640"/>
                </a:lnTo>
                <a:lnTo>
                  <a:pt x="317" y="597"/>
                </a:lnTo>
                <a:lnTo>
                  <a:pt x="308" y="558"/>
                </a:lnTo>
                <a:lnTo>
                  <a:pt x="298" y="522"/>
                </a:lnTo>
                <a:lnTo>
                  <a:pt x="291" y="492"/>
                </a:lnTo>
                <a:lnTo>
                  <a:pt x="285" y="466"/>
                </a:lnTo>
                <a:lnTo>
                  <a:pt x="280" y="446"/>
                </a:lnTo>
                <a:lnTo>
                  <a:pt x="275" y="431"/>
                </a:lnTo>
                <a:lnTo>
                  <a:pt x="273" y="422"/>
                </a:lnTo>
                <a:lnTo>
                  <a:pt x="272" y="419"/>
                </a:lnTo>
                <a:lnTo>
                  <a:pt x="118" y="419"/>
                </a:lnTo>
                <a:lnTo>
                  <a:pt x="91" y="419"/>
                </a:lnTo>
                <a:lnTo>
                  <a:pt x="66" y="419"/>
                </a:lnTo>
                <a:lnTo>
                  <a:pt x="43" y="419"/>
                </a:lnTo>
                <a:lnTo>
                  <a:pt x="24" y="419"/>
                </a:lnTo>
                <a:lnTo>
                  <a:pt x="9" y="419"/>
                </a:lnTo>
                <a:lnTo>
                  <a:pt x="0" y="419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4913906"/>
            <a:ext cx="9144000" cy="229594"/>
            <a:chOff x="0" y="4913906"/>
            <a:chExt cx="9144000" cy="229594"/>
          </a:xfrm>
        </p:grpSpPr>
        <p:pic>
          <p:nvPicPr>
            <p:cNvPr id="19" name="Picture 350" descr="C:\Users\Sarah\Documents\_SSD_Business\Clients\AKA Design\1388_UW Foster PPT template\Art\RainAngle-purple_CESMAS.png"/>
            <p:cNvPicPr>
              <a:picLocks noChangeAspect="1" noChangeArrowheads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7"/>
            <a:stretch/>
          </p:blipFill>
          <p:spPr bwMode="auto">
            <a:xfrm>
              <a:off x="0" y="4913906"/>
              <a:ext cx="9144000" cy="2295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350" descr="C:\Users\Sarah\Documents\_SSD_Business\Clients\AKA Design\1388_UW Foster PPT template\Art\RainAngle-purple_CESMAS.png"/>
            <p:cNvPicPr>
              <a:picLocks noChangeAspect="1" noChangeArrowheads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7"/>
            <a:stretch/>
          </p:blipFill>
          <p:spPr bwMode="auto">
            <a:xfrm>
              <a:off x="0" y="4913906"/>
              <a:ext cx="9144000" cy="2295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Freeform 8"/>
          <p:cNvSpPr>
            <a:spLocks/>
          </p:cNvSpPr>
          <p:nvPr userDrawn="1"/>
        </p:nvSpPr>
        <p:spPr bwMode="auto">
          <a:xfrm>
            <a:off x="0" y="2715182"/>
            <a:ext cx="4876038" cy="127000"/>
          </a:xfrm>
          <a:custGeom>
            <a:avLst/>
            <a:gdLst/>
            <a:ahLst/>
            <a:cxnLst/>
            <a:rect l="l" t="t" r="r" b="b"/>
            <a:pathLst>
              <a:path w="4876038" h="127000">
                <a:moveTo>
                  <a:pt x="0" y="0"/>
                </a:moveTo>
                <a:lnTo>
                  <a:pt x="1651376" y="0"/>
                </a:lnTo>
                <a:lnTo>
                  <a:pt x="3224662" y="0"/>
                </a:lnTo>
                <a:lnTo>
                  <a:pt x="4876038" y="0"/>
                </a:lnTo>
                <a:lnTo>
                  <a:pt x="4842701" y="127000"/>
                </a:lnTo>
                <a:lnTo>
                  <a:pt x="3191325" y="127000"/>
                </a:lnTo>
                <a:lnTo>
                  <a:pt x="1651376" y="127000"/>
                </a:lnTo>
                <a:lnTo>
                  <a:pt x="0" y="127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5569" y="404086"/>
            <a:ext cx="2240279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4520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pos="5568" userDrawn="1">
          <p15:clr>
            <a:srgbClr val="FBAE40"/>
          </p15:clr>
        </p15:guide>
        <p15:guide id="3" pos="32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_purp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1951" y="3035188"/>
            <a:ext cx="7762875" cy="530915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spcBef>
                <a:spcPts val="0"/>
              </a:spcBef>
              <a:spcAft>
                <a:spcPts val="300"/>
              </a:spcAft>
              <a:buNone/>
              <a:defRPr sz="2850" b="0">
                <a:solidFill>
                  <a:schemeClr val="bg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name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61951" y="1568359"/>
            <a:ext cx="7743825" cy="1118255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4000"/>
              </a:lnSpc>
              <a:spcBef>
                <a:spcPts val="0"/>
              </a:spcBef>
              <a:defRPr sz="3800" b="0" cap="all" spc="-30" baseline="0">
                <a:solidFill>
                  <a:schemeClr val="bg2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/>
              <a:t>This Click to edit master title style</a:t>
            </a:r>
          </a:p>
        </p:txBody>
      </p:sp>
      <p:sp>
        <p:nvSpPr>
          <p:cNvPr id="11" name="Freeform 8"/>
          <p:cNvSpPr>
            <a:spLocks/>
          </p:cNvSpPr>
          <p:nvPr userDrawn="1"/>
        </p:nvSpPr>
        <p:spPr bwMode="auto">
          <a:xfrm>
            <a:off x="-2866" y="2715182"/>
            <a:ext cx="2560320" cy="127000"/>
          </a:xfrm>
          <a:custGeom>
            <a:avLst/>
            <a:gdLst/>
            <a:ahLst/>
            <a:cxnLst/>
            <a:rect l="l" t="t" r="r" b="b"/>
            <a:pathLst>
              <a:path w="3224662" h="127000">
                <a:moveTo>
                  <a:pt x="0" y="0"/>
                </a:moveTo>
                <a:lnTo>
                  <a:pt x="3224662" y="0"/>
                </a:lnTo>
                <a:lnTo>
                  <a:pt x="3191325" y="127000"/>
                </a:lnTo>
                <a:lnTo>
                  <a:pt x="0" y="127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86600" y="4448832"/>
            <a:ext cx="192023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832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332845"/>
            <a:ext cx="8305800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>
              <a:defRPr lang="en-US" sz="4400" dirty="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50" y="1000125"/>
            <a:ext cx="8229600" cy="1577355"/>
          </a:xfrm>
          <a:prstGeom prst="rect">
            <a:avLst/>
          </a:prstGeom>
        </p:spPr>
        <p:txBody>
          <a:bodyPr vert="horz" wrap="square" lIns="137160" tIns="45720" rIns="91440" bIns="45720" rtlCol="0">
            <a:spAutoFit/>
          </a:bodyPr>
          <a:lstStyle>
            <a:lvl1pPr>
              <a:defRPr lang="en-US" sz="32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332845"/>
            <a:ext cx="8305800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>
              <a:defRPr lang="en-US" sz="4400" dirty="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50" y="1000125"/>
            <a:ext cx="8229600" cy="1577355"/>
          </a:xfrm>
          <a:prstGeom prst="rect">
            <a:avLst/>
          </a:prstGeom>
        </p:spPr>
        <p:txBody>
          <a:bodyPr vert="horz" wrap="square" lIns="137160" tIns="45720" rIns="91440" bIns="45720" rtlCol="0">
            <a:spAutoFit/>
          </a:bodyPr>
          <a:lstStyle>
            <a:lvl1pPr marL="344488" indent="-344488">
              <a:buFont typeface="Arial" panose="020B0604020202020204" pitchFamily="34" charset="0"/>
              <a:buChar char="•"/>
              <a:defRPr lang="en-US" sz="32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6745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332845"/>
            <a:ext cx="8305800" cy="76944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>
              <a:defRPr lang="en-US" sz="4400" dirty="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50" y="1000125"/>
            <a:ext cx="8229600" cy="1577355"/>
          </a:xfrm>
          <a:prstGeom prst="rect">
            <a:avLst/>
          </a:prstGeom>
        </p:spPr>
        <p:txBody>
          <a:bodyPr vert="horz" wrap="square" lIns="137160" tIns="45720" rIns="91440" bIns="45720" rtlCol="0">
            <a:spAutoFit/>
          </a:bodyPr>
          <a:lstStyle>
            <a:lvl1pPr marL="344488" indent="-344488">
              <a:buFont typeface="Arial" panose="020B0604020202020204" pitchFamily="34" charset="0"/>
              <a:buChar char="•"/>
              <a:defRPr lang="en-US" sz="32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615283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7484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_purp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6" y="2021613"/>
            <a:ext cx="8170606" cy="1446550"/>
          </a:xfrm>
        </p:spPr>
        <p:txBody>
          <a:bodyPr/>
          <a:lstStyle>
            <a:lvl1pPr algn="ctr">
              <a:defRPr sz="4400" b="0" baseline="0">
                <a:solidFill>
                  <a:schemeClr val="bg2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80068" y="4429237"/>
            <a:ext cx="1920238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846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361950" y="337418"/>
            <a:ext cx="8170606" cy="584775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61950" y="1003394"/>
            <a:ext cx="8170606" cy="1744067"/>
          </a:xfrm>
          <a:prstGeom prst="rect">
            <a:avLst/>
          </a:prstGeom>
        </p:spPr>
        <p:txBody>
          <a:bodyPr vert="horz" wrap="square" lIns="137160" tIns="45720" rIns="91440" bIns="4572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443417" y="4569498"/>
            <a:ext cx="1440179" cy="4114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8" r:id="rId2"/>
    <p:sldLayoutId id="2147483650" r:id="rId3"/>
    <p:sldLayoutId id="2147483671" r:id="rId4"/>
    <p:sldLayoutId id="2147483672" r:id="rId5"/>
    <p:sldLayoutId id="2147483653" r:id="rId6"/>
    <p:sldLayoutId id="2147483670" r:id="rId7"/>
    <p:sldLayoutId id="2147483662" r:id="rId8"/>
  </p:sldLayoutIdLst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Arial" panose="020B0604020202020204" pitchFamily="34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0" indent="0" algn="l" defTabSz="457200" rtl="0" fontAlgn="base">
        <a:spcBef>
          <a:spcPts val="0"/>
        </a:spcBef>
        <a:spcAft>
          <a:spcPts val="100"/>
        </a:spcAft>
        <a:buFont typeface="Arial" charset="0"/>
        <a:buNone/>
        <a:defRPr sz="22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1pPr>
      <a:lvl2pPr marL="569913" indent="-228600" algn="l" defTabSz="457200" rtl="0" fontAlgn="base">
        <a:spcBef>
          <a:spcPts val="0"/>
        </a:spcBef>
        <a:spcAft>
          <a:spcPts val="10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2pPr>
      <a:lvl3pPr marL="801688" indent="-227013" algn="l" defTabSz="457200" rtl="0" fontAlgn="base">
        <a:spcBef>
          <a:spcPts val="0"/>
        </a:spcBef>
        <a:spcAft>
          <a:spcPts val="10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3pPr>
      <a:lvl4pPr marL="1027113" indent="-220663" algn="l" defTabSz="457200" rtl="0" fontAlgn="base">
        <a:spcBef>
          <a:spcPts val="0"/>
        </a:spcBef>
        <a:spcAft>
          <a:spcPts val="1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4pPr>
      <a:lvl5pPr marL="1258888" indent="-239713" algn="l" defTabSz="457200" rtl="0" fontAlgn="base">
        <a:spcBef>
          <a:spcPts val="0"/>
        </a:spcBef>
        <a:spcAft>
          <a:spcPts val="1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orient="horz" pos="279" userDrawn="1">
          <p15:clr>
            <a:srgbClr val="F26B43"/>
          </p15:clr>
        </p15:guide>
        <p15:guide id="5" orient="horz" pos="840" userDrawn="1">
          <p15:clr>
            <a:srgbClr val="F26B43"/>
          </p15:clr>
        </p15:guide>
        <p15:guide id="6" pos="542" userDrawn="1">
          <p15:clr>
            <a:srgbClr val="F26B43"/>
          </p15:clr>
        </p15:guide>
        <p15:guide id="7" pos="55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1951" y="1472358"/>
            <a:ext cx="7743825" cy="1219308"/>
          </a:xfrm>
        </p:spPr>
        <p:txBody>
          <a:bodyPr/>
          <a:lstStyle/>
          <a:p>
            <a:r>
              <a:rPr lang="en-US" sz="4000" dirty="0"/>
              <a:t>Misstatement Risk </a:t>
            </a:r>
            <a:br>
              <a:rPr lang="en-US" sz="4000" dirty="0"/>
            </a:br>
            <a:r>
              <a:rPr lang="en-US" sz="2400" dirty="0"/>
              <a:t>(and internal controls)</a:t>
            </a:r>
            <a:endParaRPr lang="en-US" sz="4000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B2773AAD-913F-4F7D-B76C-297F2718F4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951" y="3014332"/>
            <a:ext cx="7762875" cy="992579"/>
          </a:xfrm>
        </p:spPr>
        <p:txBody>
          <a:bodyPr/>
          <a:lstStyle/>
          <a:p>
            <a:r>
              <a:rPr lang="en-US" sz="2800" dirty="0"/>
              <a:t>Advanced Cases in Assurance Services (ACCTG 521)</a:t>
            </a:r>
          </a:p>
          <a:p>
            <a:r>
              <a:rPr lang="en-US" sz="2800" dirty="0"/>
              <a:t>Class 5 | MPAcc class of 2025</a:t>
            </a:r>
          </a:p>
        </p:txBody>
      </p:sp>
    </p:spTree>
    <p:extLst>
      <p:ext uri="{BB962C8B-B14F-4D97-AF65-F5344CB8AC3E}">
        <p14:creationId xmlns:p14="http://schemas.microsoft.com/office/powerpoint/2010/main" val="384289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8DDC0-E70C-456B-A378-97D5BFE74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5675"/>
            <a:ext cx="8390553" cy="769441"/>
          </a:xfrm>
        </p:spPr>
        <p:txBody>
          <a:bodyPr/>
          <a:lstStyle/>
          <a:p>
            <a:r>
              <a:rPr lang="en-US" dirty="0"/>
              <a:t>Transaction analytics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A6436-38D4-4EC7-A65B-CD0B6301F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974" y="1545967"/>
            <a:ext cx="8245540" cy="1200329"/>
          </a:xfrm>
        </p:spPr>
        <p:txBody>
          <a:bodyPr/>
          <a:lstStyle/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2400" dirty="0"/>
              <a:t>Internal auditors ensure that company </a:t>
            </a:r>
            <a:r>
              <a:rPr lang="en-US" sz="2400" b="1" dirty="0">
                <a:solidFill>
                  <a:srgbClr val="4B2E84"/>
                </a:solidFill>
              </a:rPr>
              <a:t>policies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rgbClr val="4B2E84"/>
                </a:solidFill>
              </a:rPr>
              <a:t>procedures</a:t>
            </a:r>
            <a:r>
              <a:rPr lang="en-US" sz="2400" dirty="0"/>
              <a:t> are followed and that the company is financially efficient.</a:t>
            </a:r>
          </a:p>
        </p:txBody>
      </p:sp>
    </p:spTree>
    <p:extLst>
      <p:ext uri="{BB962C8B-B14F-4D97-AF65-F5344CB8AC3E}">
        <p14:creationId xmlns:p14="http://schemas.microsoft.com/office/powerpoint/2010/main" val="1607151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DF653E0-14A5-47F0-8A07-24ED9E9D2F27}"/>
              </a:ext>
            </a:extLst>
          </p:cNvPr>
          <p:cNvSpPr txBox="1"/>
          <p:nvPr/>
        </p:nvSpPr>
        <p:spPr>
          <a:xfrm>
            <a:off x="685800" y="1154664"/>
            <a:ext cx="797767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4B2E84"/>
                </a:solidFill>
                <a:latin typeface="Arial"/>
                <a:cs typeface="Arial" panose="020B0604020202020204" pitchFamily="34" charset="0"/>
              </a:rPr>
              <a:t>Why is transaction analysis important?</a:t>
            </a:r>
            <a:endParaRPr lang="en-US" sz="1350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5675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63194" y="1567740"/>
            <a:ext cx="2496257" cy="17249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white"/>
                </a:solidFill>
                <a:latin typeface="Calibri" panose="020F0502020204030204"/>
              </a:rPr>
              <a:t>National Office</a:t>
            </a:r>
          </a:p>
          <a:p>
            <a:pPr algn="ctr"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white"/>
                </a:solidFill>
                <a:latin typeface="Calibri" panose="020F0502020204030204"/>
              </a:rPr>
              <a:t>Engagement Teams</a:t>
            </a:r>
          </a:p>
        </p:txBody>
      </p:sp>
      <p:sp>
        <p:nvSpPr>
          <p:cNvPr id="5" name="Rectangle 4"/>
          <p:cNvSpPr/>
          <p:nvPr/>
        </p:nvSpPr>
        <p:spPr>
          <a:xfrm>
            <a:off x="653142" y="1567739"/>
            <a:ext cx="2449286" cy="1742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892" lvl="1"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4B2E84"/>
                </a:solidFill>
                <a:latin typeface="Calibri" panose="020F0502020204030204"/>
              </a:rPr>
              <a:t>Audit Committee</a:t>
            </a:r>
          </a:p>
        </p:txBody>
      </p:sp>
      <p:sp>
        <p:nvSpPr>
          <p:cNvPr id="6" name="Rectangle 5"/>
          <p:cNvSpPr/>
          <p:nvPr/>
        </p:nvSpPr>
        <p:spPr>
          <a:xfrm>
            <a:off x="3197861" y="1567741"/>
            <a:ext cx="2664823" cy="17425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4B2E84"/>
                </a:solidFill>
                <a:latin typeface="Calibri" panose="020F0502020204030204"/>
              </a:rPr>
              <a:t>Chief Financial Officer</a:t>
            </a:r>
          </a:p>
          <a:p>
            <a:pPr algn="ctr"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4B2E84"/>
                </a:solidFill>
                <a:latin typeface="Calibri" panose="020F0502020204030204"/>
              </a:rPr>
              <a:t>Chief Accounting Officer</a:t>
            </a:r>
          </a:p>
        </p:txBody>
      </p:sp>
      <p:sp>
        <p:nvSpPr>
          <p:cNvPr id="7" name="Rectangle 6"/>
          <p:cNvSpPr/>
          <p:nvPr/>
        </p:nvSpPr>
        <p:spPr>
          <a:xfrm>
            <a:off x="653140" y="3624066"/>
            <a:ext cx="7806308" cy="2356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4B2E84"/>
                </a:solidFill>
                <a:latin typeface="Calibri" panose="020F0502020204030204"/>
              </a:rPr>
              <a:t>Rule- and Standard-Setters:</a:t>
            </a:r>
          </a:p>
        </p:txBody>
      </p:sp>
      <p:sp>
        <p:nvSpPr>
          <p:cNvPr id="8" name="Rectangle 7"/>
          <p:cNvSpPr/>
          <p:nvPr/>
        </p:nvSpPr>
        <p:spPr>
          <a:xfrm>
            <a:off x="653143" y="1200267"/>
            <a:ext cx="2449285" cy="3145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4B2E84"/>
                </a:solidFill>
                <a:latin typeface="Calibri" panose="020F0502020204030204"/>
              </a:rPr>
              <a:t>Board</a:t>
            </a:r>
          </a:p>
        </p:txBody>
      </p:sp>
      <p:sp>
        <p:nvSpPr>
          <p:cNvPr id="9" name="Rectangle 8"/>
          <p:cNvSpPr/>
          <p:nvPr/>
        </p:nvSpPr>
        <p:spPr>
          <a:xfrm>
            <a:off x="3200400" y="1207211"/>
            <a:ext cx="2664823" cy="3145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4B2E84"/>
                </a:solidFill>
                <a:latin typeface="Calibri" panose="020F0502020204030204"/>
              </a:rPr>
              <a:t>Management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63194" y="1200266"/>
            <a:ext cx="2496257" cy="3215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white"/>
                </a:solidFill>
                <a:latin typeface="Calibri" panose="020F0502020204030204"/>
              </a:rPr>
              <a:t>Independent Auditor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3140" y="3921256"/>
            <a:ext cx="7806308" cy="28460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4B2E84"/>
                </a:solidFill>
                <a:latin typeface="Calibri" panose="020F0502020204030204"/>
              </a:rPr>
              <a:t>SEC, Exchanges, PCAOB, FASB, IASB, COSO, IIA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72750" y="181069"/>
            <a:ext cx="7886700" cy="5262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85783" fontAlgn="auto">
              <a:spcAft>
                <a:spcPts val="0"/>
              </a:spcAft>
              <a:defRPr/>
            </a:pPr>
            <a:r>
              <a:rPr lang="en-US" sz="3000" dirty="0">
                <a:solidFill>
                  <a:srgbClr val="4B2E84"/>
                </a:solidFill>
                <a:latin typeface="Calibri Light" panose="020F0302020204030204"/>
              </a:rPr>
              <a:t>Effective Financial Reporting Governance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16840" y="1797983"/>
            <a:ext cx="147773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4B2E84"/>
                </a:solidFill>
                <a:latin typeface="Calibri" panose="020F0502020204030204"/>
                <a:cs typeface="+mn-cs"/>
              </a:rPr>
              <a:t>Internal Audit</a:t>
            </a:r>
          </a:p>
        </p:txBody>
      </p:sp>
      <p:sp>
        <p:nvSpPr>
          <p:cNvPr id="2" name="Isosceles Triangle 1"/>
          <p:cNvSpPr/>
          <p:nvPr/>
        </p:nvSpPr>
        <p:spPr>
          <a:xfrm>
            <a:off x="679167" y="780457"/>
            <a:ext cx="7754260" cy="36692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srgbClr val="4B2E84"/>
              </a:solidFill>
              <a:latin typeface="Calibri" panose="020F0502020204030204"/>
            </a:endParaRPr>
          </a:p>
        </p:txBody>
      </p:sp>
      <p:sp>
        <p:nvSpPr>
          <p:cNvPr id="14" name="Isosceles Triangle 13"/>
          <p:cNvSpPr/>
          <p:nvPr/>
        </p:nvSpPr>
        <p:spPr>
          <a:xfrm rot="10800000">
            <a:off x="655680" y="4256804"/>
            <a:ext cx="7754260" cy="36692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srgbClr val="4B2E84"/>
              </a:solidFill>
              <a:latin typeface="Calibri" panose="020F0502020204030204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679166" y="4623734"/>
            <a:ext cx="7886700" cy="358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85783" fontAlgn="auto">
              <a:spcAft>
                <a:spcPts val="0"/>
              </a:spcAft>
              <a:defRPr/>
            </a:pPr>
            <a:r>
              <a:rPr lang="en-US" sz="3000" dirty="0">
                <a:solidFill>
                  <a:srgbClr val="4B2E84"/>
                </a:solidFill>
                <a:latin typeface="Calibri Light" panose="020F0302020204030204"/>
              </a:rPr>
              <a:t>Sound Financial Reporting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B6C4721-4207-4565-B762-60346328D457}"/>
              </a:ext>
            </a:extLst>
          </p:cNvPr>
          <p:cNvSpPr/>
          <p:nvPr/>
        </p:nvSpPr>
        <p:spPr>
          <a:xfrm>
            <a:off x="653140" y="3340107"/>
            <a:ext cx="7806308" cy="2356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4B2E84"/>
                </a:solidFill>
                <a:latin typeface="Calibri" panose="020F0502020204030204"/>
              </a:rPr>
              <a:t>Technology and Systems</a:t>
            </a:r>
          </a:p>
        </p:txBody>
      </p:sp>
    </p:spTree>
    <p:extLst>
      <p:ext uri="{BB962C8B-B14F-4D97-AF65-F5344CB8AC3E}">
        <p14:creationId xmlns:p14="http://schemas.microsoft.com/office/powerpoint/2010/main" val="431149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E839AE6-09B6-408D-B013-A53B1B3DE6D6}"/>
              </a:ext>
            </a:extLst>
          </p:cNvPr>
          <p:cNvGraphicFramePr/>
          <p:nvPr/>
        </p:nvGraphicFramePr>
        <p:xfrm>
          <a:off x="915714" y="852903"/>
          <a:ext cx="7729141" cy="3372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0DB577B-3783-4B9B-B544-FC171F7BC9A0}"/>
              </a:ext>
            </a:extLst>
          </p:cNvPr>
          <p:cNvSpPr/>
          <p:nvPr/>
        </p:nvSpPr>
        <p:spPr>
          <a:xfrm>
            <a:off x="761793" y="1710850"/>
            <a:ext cx="1799173" cy="115185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4B2E84"/>
                </a:solidFill>
                <a:latin typeface="Calibri"/>
              </a:rPr>
              <a:t>Management Control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20B068-5CC1-4235-BB7E-4456E994C03F}"/>
              </a:ext>
            </a:extLst>
          </p:cNvPr>
          <p:cNvSpPr/>
          <p:nvPr/>
        </p:nvSpPr>
        <p:spPr>
          <a:xfrm>
            <a:off x="761793" y="2506217"/>
            <a:ext cx="1799173" cy="1307523"/>
          </a:xfrm>
          <a:prstGeom prst="rect">
            <a:avLst/>
          </a:prstGeom>
          <a:solidFill>
            <a:srgbClr val="B9A0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4B2E84"/>
                </a:solidFill>
                <a:latin typeface="Calibri"/>
              </a:rPr>
              <a:t>The Business / Operations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7663B7-F402-42DB-88ED-8611268BA26F}"/>
              </a:ext>
            </a:extLst>
          </p:cNvPr>
          <p:cNvSpPr txBox="1"/>
          <p:nvPr/>
        </p:nvSpPr>
        <p:spPr>
          <a:xfrm>
            <a:off x="3229685" y="1728762"/>
            <a:ext cx="1829589" cy="25391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4B2E84"/>
                </a:solidFill>
                <a:latin typeface="Calibri"/>
                <a:cs typeface="+mn-cs"/>
              </a:rPr>
              <a:t>Enterprise Risk Management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649A9B-12EB-4FAA-9870-72E4407454C5}"/>
              </a:ext>
            </a:extLst>
          </p:cNvPr>
          <p:cNvSpPr txBox="1"/>
          <p:nvPr/>
        </p:nvSpPr>
        <p:spPr>
          <a:xfrm>
            <a:off x="3229685" y="2596417"/>
            <a:ext cx="1829589" cy="25391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4B2E84"/>
                </a:solidFill>
                <a:latin typeface="Calibri"/>
                <a:cs typeface="+mn-cs"/>
              </a:rPr>
              <a:t>Third Party Risk Management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3648CE-4265-45B3-82C5-262834A3913B}"/>
              </a:ext>
            </a:extLst>
          </p:cNvPr>
          <p:cNvSpPr txBox="1"/>
          <p:nvPr/>
        </p:nvSpPr>
        <p:spPr>
          <a:xfrm>
            <a:off x="3229685" y="2022621"/>
            <a:ext cx="1829589" cy="25391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4B2E84"/>
                </a:solidFill>
                <a:latin typeface="Calibri"/>
                <a:cs typeface="+mn-cs"/>
              </a:rPr>
              <a:t>Legal &amp; Privacy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B466CA-9570-4092-AC0A-240BD5828AC5}"/>
              </a:ext>
            </a:extLst>
          </p:cNvPr>
          <p:cNvSpPr txBox="1"/>
          <p:nvPr/>
        </p:nvSpPr>
        <p:spPr>
          <a:xfrm>
            <a:off x="3229685" y="2873883"/>
            <a:ext cx="1829589" cy="25391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4B2E84"/>
                </a:solidFill>
                <a:latin typeface="Calibri"/>
                <a:cs typeface="+mn-cs"/>
              </a:rPr>
              <a:t>Cybersecurity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0FC56BA-17F9-41BD-9662-FCFB80743134}"/>
              </a:ext>
            </a:extLst>
          </p:cNvPr>
          <p:cNvSpPr txBox="1"/>
          <p:nvPr/>
        </p:nvSpPr>
        <p:spPr>
          <a:xfrm>
            <a:off x="3229685" y="2316251"/>
            <a:ext cx="1829589" cy="25391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4B2E84"/>
                </a:solidFill>
                <a:latin typeface="Calibri"/>
                <a:cs typeface="+mn-cs"/>
              </a:rPr>
              <a:t>Physical Security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ACC3C88-E9A9-4E88-8E82-E42AF2DC003F}"/>
              </a:ext>
            </a:extLst>
          </p:cNvPr>
          <p:cNvSpPr txBox="1"/>
          <p:nvPr/>
        </p:nvSpPr>
        <p:spPr>
          <a:xfrm>
            <a:off x="3229685" y="3150620"/>
            <a:ext cx="1829589" cy="415498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4B2E84"/>
                </a:solidFill>
                <a:latin typeface="Calibri"/>
                <a:cs typeface="+mn-cs"/>
              </a:rPr>
              <a:t>Business Continuity Management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235543-6168-4249-ACB3-BDBE858A82D6}"/>
              </a:ext>
            </a:extLst>
          </p:cNvPr>
          <p:cNvSpPr txBox="1"/>
          <p:nvPr/>
        </p:nvSpPr>
        <p:spPr>
          <a:xfrm>
            <a:off x="3229685" y="3609812"/>
            <a:ext cx="1829589" cy="25391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4B2E84"/>
                </a:solidFill>
                <a:latin typeface="Calibri"/>
                <a:cs typeface="+mn-cs"/>
              </a:rPr>
              <a:t>Compliance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D77228B-FA45-4D63-AC5D-FCF5B321E4D2}"/>
              </a:ext>
            </a:extLst>
          </p:cNvPr>
          <p:cNvSpPr/>
          <p:nvPr/>
        </p:nvSpPr>
        <p:spPr>
          <a:xfrm>
            <a:off x="6075430" y="1743612"/>
            <a:ext cx="1740197" cy="207012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4B2E84"/>
                </a:solidFill>
                <a:latin typeface="Calibri"/>
              </a:rPr>
              <a:t>Internal Audit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F54EF80-6300-4F0B-844D-CAB9B93D94F3}"/>
              </a:ext>
            </a:extLst>
          </p:cNvPr>
          <p:cNvSpPr txBox="1"/>
          <p:nvPr/>
        </p:nvSpPr>
        <p:spPr>
          <a:xfrm>
            <a:off x="450125" y="371312"/>
            <a:ext cx="4734864" cy="276999"/>
          </a:xfrm>
          <a:prstGeom prst="rect">
            <a:avLst/>
          </a:prstGeom>
          <a:noFill/>
          <a:ln>
            <a:solidFill>
              <a:srgbClr val="B9A077"/>
            </a:solidFill>
          </a:ln>
        </p:spPr>
        <p:txBody>
          <a:bodyPr wrap="square" rtlCol="0">
            <a:spAutoFit/>
          </a:bodyPr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Management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2254AB2-2AFD-4732-83BB-37922F7BB318}"/>
              </a:ext>
            </a:extLst>
          </p:cNvPr>
          <p:cNvSpPr txBox="1"/>
          <p:nvPr/>
        </p:nvSpPr>
        <p:spPr>
          <a:xfrm>
            <a:off x="5534368" y="371312"/>
            <a:ext cx="2822323" cy="276999"/>
          </a:xfrm>
          <a:prstGeom prst="rect">
            <a:avLst/>
          </a:prstGeom>
          <a:noFill/>
          <a:ln>
            <a:solidFill>
              <a:srgbClr val="B9A077"/>
            </a:solidFill>
          </a:ln>
        </p:spPr>
        <p:txBody>
          <a:bodyPr wrap="square" rtlCol="0">
            <a:spAutoFit/>
          </a:bodyPr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Audit</a:t>
            </a:r>
          </a:p>
        </p:txBody>
      </p:sp>
    </p:spTree>
    <p:extLst>
      <p:ext uri="{BB962C8B-B14F-4D97-AF65-F5344CB8AC3E}">
        <p14:creationId xmlns:p14="http://schemas.microsoft.com/office/powerpoint/2010/main" val="2194501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8DDC0-E70C-456B-A378-97D5BFE74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5675"/>
            <a:ext cx="8390553" cy="553998"/>
          </a:xfrm>
        </p:spPr>
        <p:txBody>
          <a:bodyPr/>
          <a:lstStyle/>
          <a:p>
            <a:r>
              <a:rPr lang="en-US" sz="3000" dirty="0"/>
              <a:t>Why is transaction analysis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A6436-38D4-4EC7-A65B-CD0B6301F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974" y="1545967"/>
            <a:ext cx="8245540" cy="1733808"/>
          </a:xfrm>
        </p:spPr>
        <p:txBody>
          <a:bodyPr/>
          <a:lstStyle/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4B2E84"/>
                </a:solidFill>
              </a:rPr>
              <a:t>Better</a:t>
            </a:r>
            <a:r>
              <a:rPr lang="en-US" sz="2400" dirty="0"/>
              <a:t> </a:t>
            </a:r>
            <a:r>
              <a:rPr lang="en-US" sz="2400" b="1" dirty="0"/>
              <a:t>financial reporting governance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4B2E84"/>
                </a:solidFill>
              </a:rPr>
              <a:t>leads to better</a:t>
            </a:r>
            <a:r>
              <a:rPr lang="en-US" sz="2400" dirty="0"/>
              <a:t> </a:t>
            </a:r>
            <a:r>
              <a:rPr lang="en-US" sz="2400" b="1" dirty="0"/>
              <a:t>quality financial reporting</a:t>
            </a:r>
            <a:r>
              <a:rPr lang="en-US" sz="2400" dirty="0"/>
              <a:t>.</a:t>
            </a:r>
          </a:p>
          <a:p>
            <a:pPr marL="998524" lvl="1" indent="-428625"/>
            <a:r>
              <a:rPr lang="en-US" sz="1900" dirty="0"/>
              <a:t>One potential avenue is from detecting and preventing fraud.</a:t>
            </a:r>
          </a:p>
          <a:p>
            <a:pPr marL="998524" lvl="1" indent="-428625"/>
            <a:r>
              <a:rPr lang="en-US" sz="1900" b="1" dirty="0">
                <a:solidFill>
                  <a:srgbClr val="4B2E84"/>
                </a:solidFill>
              </a:rPr>
              <a:t>Transaction analytics </a:t>
            </a:r>
            <a:r>
              <a:rPr lang="en-US" sz="1900" dirty="0"/>
              <a:t>for fraud prevention and detection is seen as a major step </a:t>
            </a:r>
            <a:r>
              <a:rPr lang="en-US" sz="1900" b="1" dirty="0">
                <a:solidFill>
                  <a:srgbClr val="4B2E84"/>
                </a:solidFill>
              </a:rPr>
              <a:t>towards efficiently reducing fraud</a:t>
            </a:r>
            <a:r>
              <a:rPr lang="en-US" sz="19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6299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D49CB2-5782-6B56-CA2B-6C55A76AEB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15FEA-AB80-343A-AF67-300366ABC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DB8AB-FD2B-599E-A14D-225118805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000125"/>
            <a:ext cx="8229600" cy="3000821"/>
          </a:xfrm>
        </p:spPr>
        <p:txBody>
          <a:bodyPr/>
          <a:lstStyle/>
          <a:p>
            <a:pPr marL="457200" indent="-457200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Review</a:t>
            </a:r>
          </a:p>
          <a:p>
            <a:pPr marL="457200" indent="-457200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Overview</a:t>
            </a:r>
          </a:p>
          <a:p>
            <a:pPr marL="1027113" lvl="1" indent="-457200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Internal Controls Testing and Governance</a:t>
            </a:r>
          </a:p>
          <a:p>
            <a:pPr marL="457200" indent="-457200"/>
            <a:r>
              <a:rPr lang="en-US" b="1" dirty="0">
                <a:solidFill>
                  <a:schemeClr val="tx2"/>
                </a:solidFill>
              </a:rPr>
              <a:t>Labs</a:t>
            </a:r>
          </a:p>
          <a:p>
            <a:pPr marL="1027113" lvl="1" indent="-457200"/>
            <a:r>
              <a:rPr lang="en-US" dirty="0">
                <a:solidFill>
                  <a:srgbClr val="412985"/>
                </a:solidFill>
              </a:rPr>
              <a:t>Transaction Analysis</a:t>
            </a:r>
          </a:p>
          <a:p>
            <a:pPr marL="1027113" lvl="1" indent="-457200"/>
            <a:endParaRPr lang="en-US" dirty="0"/>
          </a:p>
          <a:p>
            <a:pPr marL="1027113" lvl="1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71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D94809-09A0-B4F9-5E47-EBC670235B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AC6C8-41D5-2740-D493-89C8BDB05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950" y="332845"/>
            <a:ext cx="8305800" cy="1446550"/>
          </a:xfrm>
        </p:spPr>
        <p:txBody>
          <a:bodyPr/>
          <a:lstStyle/>
          <a:p>
            <a:r>
              <a:rPr lang="en-US" dirty="0"/>
              <a:t>Transaction Analysis: </a:t>
            </a:r>
            <a:br>
              <a:rPr lang="en-US" dirty="0"/>
            </a:br>
            <a:r>
              <a:rPr lang="en-US" dirty="0" err="1"/>
              <a:t>Pcard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BD1D0-FB76-F4FE-BDE1-20C308CBC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000125"/>
            <a:ext cx="8229600" cy="782265"/>
          </a:xfrm>
        </p:spPr>
        <p:txBody>
          <a:bodyPr/>
          <a:lstStyle/>
          <a:p>
            <a:pPr marL="1027113" lvl="1" indent="-457200"/>
            <a:endParaRPr lang="en-US" dirty="0"/>
          </a:p>
          <a:p>
            <a:pPr marL="1027113" lvl="1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024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E5FBF5-626E-9C9C-F3B2-256DD3FCE6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35084-AE9F-60EC-9C50-A1F42A45A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5675"/>
            <a:ext cx="8390553" cy="553998"/>
          </a:xfrm>
        </p:spPr>
        <p:txBody>
          <a:bodyPr/>
          <a:lstStyle/>
          <a:p>
            <a:r>
              <a:rPr lang="en-US" sz="3000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8C065-F1BB-4485-8048-621FC8468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974" y="1545967"/>
            <a:ext cx="8245540" cy="1733808"/>
          </a:xfrm>
        </p:spPr>
        <p:txBody>
          <a:bodyPr/>
          <a:lstStyle/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4B2E84"/>
                </a:solidFill>
              </a:rPr>
              <a:t>Better</a:t>
            </a:r>
            <a:r>
              <a:rPr lang="en-US" sz="2400" dirty="0"/>
              <a:t> </a:t>
            </a:r>
            <a:r>
              <a:rPr lang="en-US" sz="2400" b="1" dirty="0"/>
              <a:t>financial reporting governance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4B2E84"/>
                </a:solidFill>
              </a:rPr>
              <a:t>leads to better</a:t>
            </a:r>
            <a:r>
              <a:rPr lang="en-US" sz="2400" dirty="0"/>
              <a:t> </a:t>
            </a:r>
            <a:r>
              <a:rPr lang="en-US" sz="2400" b="1" dirty="0"/>
              <a:t>quality financial reporting</a:t>
            </a:r>
            <a:r>
              <a:rPr lang="en-US" sz="2400" dirty="0"/>
              <a:t>.</a:t>
            </a:r>
          </a:p>
          <a:p>
            <a:pPr marL="998524" lvl="1" indent="-428625"/>
            <a:r>
              <a:rPr lang="en-US" sz="1900" dirty="0"/>
              <a:t>One potential avenue is from detecting and preventing fraud.</a:t>
            </a:r>
          </a:p>
          <a:p>
            <a:pPr marL="998524" lvl="1" indent="-428625"/>
            <a:r>
              <a:rPr lang="en-US" sz="1900" b="1" dirty="0">
                <a:solidFill>
                  <a:srgbClr val="4B2E84"/>
                </a:solidFill>
              </a:rPr>
              <a:t>Transaction analytics </a:t>
            </a:r>
            <a:r>
              <a:rPr lang="en-US" sz="1900" dirty="0"/>
              <a:t>for fraud prevention and detection is seen as a major step </a:t>
            </a:r>
            <a:r>
              <a:rPr lang="en-US" sz="1900" b="1" dirty="0">
                <a:solidFill>
                  <a:srgbClr val="4B2E84"/>
                </a:solidFill>
              </a:rPr>
              <a:t>towards efficiently reducing fraud</a:t>
            </a:r>
            <a:r>
              <a:rPr lang="en-US" sz="19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0977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8E59E-D035-442F-B808-80D34A409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696" y="2021614"/>
            <a:ext cx="8170606" cy="769441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4F8A0F-A392-468B-83F5-F4CB4C1F3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77202"/>
            <a:ext cx="9144000" cy="60979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CC65860-206F-486C-94A8-1A3581784A71}"/>
              </a:ext>
            </a:extLst>
          </p:cNvPr>
          <p:cNvSpPr txBox="1"/>
          <p:nvPr/>
        </p:nvSpPr>
        <p:spPr>
          <a:xfrm>
            <a:off x="2997529" y="1152145"/>
            <a:ext cx="31951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178"/>
            <a:r>
              <a:rPr lang="en-US" sz="4400" b="1" dirty="0">
                <a:solidFill>
                  <a:prstClr val="white"/>
                </a:solidFill>
                <a:latin typeface="Arial"/>
                <a:cs typeface="Arial" panose="020B0604020202020204" pitchFamily="34" charset="0"/>
              </a:rPr>
              <a:t>Thank you!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2899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808D3-2E7B-4761-93EE-64ED2D0E7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1732E-A723-4580-A147-73CBB5BF3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000125"/>
            <a:ext cx="8229600" cy="3000821"/>
          </a:xfrm>
        </p:spPr>
        <p:txBody>
          <a:bodyPr/>
          <a:lstStyle/>
          <a:p>
            <a:pPr marL="457200" indent="-457200"/>
            <a:r>
              <a:rPr lang="en-US" b="1" dirty="0">
                <a:solidFill>
                  <a:schemeClr val="tx2"/>
                </a:solidFill>
              </a:rPr>
              <a:t>Review</a:t>
            </a:r>
          </a:p>
          <a:p>
            <a:pPr marL="457200" indent="-457200"/>
            <a:r>
              <a:rPr lang="en-US" dirty="0"/>
              <a:t>Overview</a:t>
            </a:r>
          </a:p>
          <a:p>
            <a:pPr marL="1027113" lvl="1" indent="-457200"/>
            <a:r>
              <a:rPr lang="en-US" dirty="0"/>
              <a:t>Internal Controls Testing and Governance</a:t>
            </a:r>
          </a:p>
          <a:p>
            <a:pPr marL="457200" indent="-457200"/>
            <a:r>
              <a:rPr lang="en-US" dirty="0"/>
              <a:t>Labs</a:t>
            </a:r>
          </a:p>
          <a:p>
            <a:pPr marL="1027113" lvl="1" indent="-457200"/>
            <a:r>
              <a:rPr lang="en-US" dirty="0"/>
              <a:t>Transaction Analysis</a:t>
            </a:r>
          </a:p>
          <a:p>
            <a:pPr marL="1027113" lvl="1" indent="-457200"/>
            <a:endParaRPr lang="en-US" dirty="0"/>
          </a:p>
          <a:p>
            <a:pPr marL="1027113" lvl="1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699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865F69-396D-AB67-747B-F39CDE3EA0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F2649-AE50-895D-B947-F1E39D210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950" y="332845"/>
            <a:ext cx="8305800" cy="646331"/>
          </a:xfrm>
        </p:spPr>
        <p:txBody>
          <a:bodyPr/>
          <a:lstStyle/>
          <a:p>
            <a:r>
              <a:rPr lang="en-US" sz="3600" dirty="0"/>
              <a:t>Market response to restating firm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F1BD19D-F8F1-DD89-F134-21BDA8AB4727}"/>
              </a:ext>
            </a:extLst>
          </p:cNvPr>
          <p:cNvSpPr txBox="1">
            <a:spLocks/>
          </p:cNvSpPr>
          <p:nvPr/>
        </p:nvSpPr>
        <p:spPr>
          <a:xfrm>
            <a:off x="5662506" y="993351"/>
            <a:ext cx="3105150" cy="2359620"/>
          </a:xfrm>
          <a:prstGeom prst="rect">
            <a:avLst/>
          </a:prstGeom>
        </p:spPr>
        <p:txBody>
          <a:bodyPr vert="horz" wrap="square" lIns="137160" tIns="45720" rIns="91440" bIns="45720" rtlCol="0">
            <a:spAutoFit/>
          </a:bodyPr>
          <a:lstStyle>
            <a:lvl1pPr marL="344488" indent="-344488" algn="l" defTabSz="457200" rtl="0" fontAlgn="base"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69913" indent="-228600" algn="l" defTabSz="457200" rtl="0" fontAlgn="base"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lang="en-US" sz="2200" kern="1200" dirty="0" smtClean="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801688" indent="-227013" algn="l" defTabSz="457200" rtl="0" fontAlgn="base">
              <a:spcBef>
                <a:spcPts val="0"/>
              </a:spcBef>
              <a:spcAft>
                <a:spcPts val="100"/>
              </a:spcAft>
              <a:buFont typeface="Arial" charset="0"/>
              <a:buChar char="•"/>
              <a:defRPr lang="en-US" sz="2000" kern="1200" dirty="0" smtClean="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027113" indent="-220663" algn="l" defTabSz="457200" rtl="0" fontAlgn="base"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258888" indent="-239713" algn="l" defTabSz="457200" rtl="0" fontAlgn="base"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latin typeface="Calibri" panose="020F0502020204030204" pitchFamily="34" charset="0"/>
              </a:rPr>
              <a:t>Average abnormal returns below negative 9% </a:t>
            </a:r>
          </a:p>
          <a:p>
            <a:endParaRPr lang="en-US" sz="1800" dirty="0">
              <a:latin typeface="Calibri" panose="020F0502020204030204" pitchFamily="34" charset="0"/>
            </a:endParaRPr>
          </a:p>
          <a:p>
            <a:endParaRPr lang="en-US" sz="1800" dirty="0">
              <a:latin typeface="Calibri" panose="020F0502020204030204" pitchFamily="34" charset="0"/>
            </a:endParaRPr>
          </a:p>
          <a:p>
            <a:endParaRPr lang="en-US" sz="1800" dirty="0">
              <a:latin typeface="Calibri" panose="020F0502020204030204" pitchFamily="34" charset="0"/>
            </a:endParaRPr>
          </a:p>
          <a:p>
            <a:r>
              <a:rPr 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Why might investors perceive a restatement as bad news?</a:t>
            </a:r>
          </a:p>
        </p:txBody>
      </p:sp>
      <p:pic>
        <p:nvPicPr>
          <p:cNvPr id="6" name="Picture 2" descr="Image result for stock market response to restatements">
            <a:extLst>
              <a:ext uri="{FF2B5EF4-FFF2-40B4-BE49-F238E27FC236}">
                <a16:creationId xmlns:a16="http://schemas.microsoft.com/office/drawing/2014/main" id="{AD4D6130-363A-25AB-82B6-D5FCA32B99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9"/>
          <a:stretch/>
        </p:blipFill>
        <p:spPr bwMode="auto">
          <a:xfrm>
            <a:off x="47414" y="1122150"/>
            <a:ext cx="5511588" cy="348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24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148D6D-60B6-AC24-CD39-C1432EA8EA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7D16D-4FCA-A926-E85C-D191A8F15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950" y="111913"/>
            <a:ext cx="8305800" cy="769441"/>
          </a:xfrm>
        </p:spPr>
        <p:txBody>
          <a:bodyPr/>
          <a:lstStyle/>
          <a:p>
            <a:r>
              <a:rPr lang="en-US" dirty="0"/>
              <a:t>Disclosure requirements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C6C93F4-FEC0-ECFB-BFDC-240517783EB9}"/>
              </a:ext>
            </a:extLst>
          </p:cNvPr>
          <p:cNvSpPr/>
          <p:nvPr/>
        </p:nvSpPr>
        <p:spPr>
          <a:xfrm>
            <a:off x="872313" y="1757988"/>
            <a:ext cx="1533767" cy="148677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Section 302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07FC35-CF8E-6A26-F92A-454720CE0DE5}"/>
              </a:ext>
            </a:extLst>
          </p:cNvPr>
          <p:cNvSpPr txBox="1"/>
          <p:nvPr/>
        </p:nvSpPr>
        <p:spPr>
          <a:xfrm>
            <a:off x="917299" y="3531130"/>
            <a:ext cx="14437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+mn-lt"/>
              </a:rPr>
              <a:t>Management</a:t>
            </a:r>
          </a:p>
          <a:p>
            <a:pPr algn="ctr"/>
            <a:r>
              <a:rPr lang="en-US" dirty="0">
                <a:latin typeface="+mn-lt"/>
              </a:rPr>
              <a:t>Disclosure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940E06-8197-FF63-52F3-D1EE5F4D8367}"/>
              </a:ext>
            </a:extLst>
          </p:cNvPr>
          <p:cNvSpPr txBox="1"/>
          <p:nvPr/>
        </p:nvSpPr>
        <p:spPr>
          <a:xfrm>
            <a:off x="1121681" y="1333500"/>
            <a:ext cx="1035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Required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545B698-2F62-63D7-E7B0-C79883716027}"/>
              </a:ext>
            </a:extLst>
          </p:cNvPr>
          <p:cNvSpPr/>
          <p:nvPr/>
        </p:nvSpPr>
        <p:spPr>
          <a:xfrm>
            <a:off x="3747966" y="1702832"/>
            <a:ext cx="1533767" cy="148677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Section 404a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15D83AF-4F54-9198-8E97-657BC708EABF}"/>
              </a:ext>
            </a:extLst>
          </p:cNvPr>
          <p:cNvSpPr/>
          <p:nvPr/>
        </p:nvSpPr>
        <p:spPr>
          <a:xfrm>
            <a:off x="6106107" y="1691926"/>
            <a:ext cx="1533767" cy="148677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Section 404b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9B8C03-B6C1-D98A-E898-D594B008CC48}"/>
              </a:ext>
            </a:extLst>
          </p:cNvPr>
          <p:cNvSpPr txBox="1"/>
          <p:nvPr/>
        </p:nvSpPr>
        <p:spPr>
          <a:xfrm>
            <a:off x="3584858" y="3577296"/>
            <a:ext cx="19965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+mn-lt"/>
              </a:rPr>
              <a:t>Management</a:t>
            </a:r>
          </a:p>
          <a:p>
            <a:pPr algn="ctr"/>
            <a:r>
              <a:rPr lang="en-US" dirty="0">
                <a:latin typeface="+mn-lt"/>
              </a:rPr>
              <a:t>Document and Test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BF0036-B344-8F70-05A0-91ED61C8247F}"/>
              </a:ext>
            </a:extLst>
          </p:cNvPr>
          <p:cNvSpPr txBox="1"/>
          <p:nvPr/>
        </p:nvSpPr>
        <p:spPr>
          <a:xfrm>
            <a:off x="6106107" y="3583672"/>
            <a:ext cx="1689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Auditor Opinion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7D9328-8E62-125F-BFB9-D4F593F0CCAD}"/>
              </a:ext>
            </a:extLst>
          </p:cNvPr>
          <p:cNvSpPr txBox="1"/>
          <p:nvPr/>
        </p:nvSpPr>
        <p:spPr>
          <a:xfrm>
            <a:off x="5036487" y="961980"/>
            <a:ext cx="14195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Annual report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DACECD74-5AAD-AA6B-5A9E-9F1FF34AAD95}"/>
              </a:ext>
            </a:extLst>
          </p:cNvPr>
          <p:cNvSpPr/>
          <p:nvPr/>
        </p:nvSpPr>
        <p:spPr>
          <a:xfrm rot="5400000">
            <a:off x="5563182" y="545609"/>
            <a:ext cx="234478" cy="191871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225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D66B82-F0C2-A4AC-826A-DD90C7CBD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4FEFE-4FA9-CA15-0E82-D799F3135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950" y="332845"/>
            <a:ext cx="8305800" cy="1077218"/>
          </a:xfrm>
        </p:spPr>
        <p:txBody>
          <a:bodyPr/>
          <a:lstStyle/>
          <a:p>
            <a:r>
              <a:rPr lang="en-US" sz="3200" dirty="0"/>
              <a:t>Material Weaknesses and Financial Reporting 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4FB64-0BD9-A313-D6AA-77B2F9DA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60543"/>
            <a:ext cx="8229600" cy="2544286"/>
          </a:xfrm>
        </p:spPr>
        <p:txBody>
          <a:bodyPr/>
          <a:lstStyle/>
          <a:p>
            <a:r>
              <a:rPr lang="en-US" sz="2400" dirty="0"/>
              <a:t>Are Material Weaknesses Correlated with Restatements?</a:t>
            </a:r>
          </a:p>
          <a:p>
            <a:pPr lvl="1"/>
            <a:r>
              <a:rPr lang="en-US" sz="1800" dirty="0"/>
              <a:t>Internal control weaknesses predict restatements</a:t>
            </a:r>
          </a:p>
          <a:p>
            <a:r>
              <a:rPr lang="en-US" sz="2400" dirty="0"/>
              <a:t>Why doesn’t substantive testing fix this?</a:t>
            </a:r>
          </a:p>
          <a:p>
            <a:pPr lvl="1"/>
            <a:r>
              <a:rPr lang="en-US" sz="1800" dirty="0"/>
              <a:t>It does, sometimes. When the material weaknesses are account specific, they do NOT have more restatements (i.e., substantive testing works) </a:t>
            </a:r>
          </a:p>
          <a:p>
            <a:pPr lvl="1"/>
            <a:r>
              <a:rPr lang="en-US" sz="1800" dirty="0"/>
              <a:t>BUT when the problem is more general (e.g., segregation of duties, IT weaknesses), it is hard to know where to apply additional substantive testing. (Ge et al. 2007) </a:t>
            </a:r>
          </a:p>
        </p:txBody>
      </p:sp>
    </p:spTree>
    <p:extLst>
      <p:ext uri="{BB962C8B-B14F-4D97-AF65-F5344CB8AC3E}">
        <p14:creationId xmlns:p14="http://schemas.microsoft.com/office/powerpoint/2010/main" val="4079301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59D5AD-20C3-1316-1777-AE0B1BA74D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E8C3-4AED-5844-DE2E-1B8D73E93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1B6C7-8D7F-7DC0-E1E8-3085F4029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000125"/>
            <a:ext cx="8229600" cy="3000821"/>
          </a:xfrm>
        </p:spPr>
        <p:txBody>
          <a:bodyPr/>
          <a:lstStyle/>
          <a:p>
            <a:pPr marL="457200" indent="-457200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Review</a:t>
            </a:r>
          </a:p>
          <a:p>
            <a:pPr marL="457200" indent="-457200"/>
            <a:r>
              <a:rPr lang="en-US" b="1" dirty="0">
                <a:solidFill>
                  <a:schemeClr val="tx2"/>
                </a:solidFill>
              </a:rPr>
              <a:t>Overview</a:t>
            </a:r>
          </a:p>
          <a:p>
            <a:pPr marL="1027113" lvl="1" indent="-457200"/>
            <a:r>
              <a:rPr lang="en-US" dirty="0">
                <a:solidFill>
                  <a:srgbClr val="412985"/>
                </a:solidFill>
              </a:rPr>
              <a:t>Internal Controls Testing and Governance</a:t>
            </a:r>
          </a:p>
          <a:p>
            <a:pPr marL="457200" indent="-457200"/>
            <a:r>
              <a:rPr lang="en-US" dirty="0"/>
              <a:t>Labs</a:t>
            </a:r>
          </a:p>
          <a:p>
            <a:pPr marL="1027113" lvl="1" indent="-457200"/>
            <a:r>
              <a:rPr lang="en-US" dirty="0"/>
              <a:t>Transaction Analysis</a:t>
            </a:r>
          </a:p>
          <a:p>
            <a:pPr marL="1027113" lvl="1" indent="-457200"/>
            <a:endParaRPr lang="en-US" dirty="0"/>
          </a:p>
          <a:p>
            <a:pPr marL="1027113" lvl="1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83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DF653E0-14A5-47F0-8A07-24ED9E9D2F27}"/>
              </a:ext>
            </a:extLst>
          </p:cNvPr>
          <p:cNvSpPr txBox="1"/>
          <p:nvPr/>
        </p:nvSpPr>
        <p:spPr>
          <a:xfrm>
            <a:off x="685800" y="1154664"/>
            <a:ext cx="797767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4B2E84"/>
                </a:solidFill>
                <a:latin typeface="Arial"/>
                <a:cs typeface="Arial" panose="020B0604020202020204" pitchFamily="34" charset="0"/>
              </a:rPr>
              <a:t>Overview</a:t>
            </a:r>
            <a:endParaRPr lang="en-US" sz="1350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0117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8DDC0-E70C-456B-A378-97D5BFE74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5675"/>
            <a:ext cx="8390553" cy="769441"/>
          </a:xfrm>
        </p:spPr>
        <p:txBody>
          <a:bodyPr/>
          <a:lstStyle/>
          <a:p>
            <a:r>
              <a:rPr lang="en-US" dirty="0"/>
              <a:t>Transaction analytics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A6436-38D4-4EC7-A65B-CD0B6301F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974" y="1545967"/>
            <a:ext cx="8245540" cy="2087751"/>
          </a:xfrm>
        </p:spPr>
        <p:txBody>
          <a:bodyPr/>
          <a:lstStyle/>
          <a:p>
            <a:r>
              <a:rPr lang="en-US" dirty="0"/>
              <a:t>Today we will start analyzing transaction data: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2400" dirty="0"/>
              <a:t>Central to both the </a:t>
            </a:r>
            <a:r>
              <a:rPr lang="en-US" sz="2400" b="1" dirty="0">
                <a:solidFill>
                  <a:srgbClr val="4B2E84"/>
                </a:solidFill>
              </a:rPr>
              <a:t>external audit </a:t>
            </a:r>
            <a:r>
              <a:rPr lang="en-US" sz="2400" dirty="0"/>
              <a:t>function and </a:t>
            </a:r>
            <a:r>
              <a:rPr lang="en-US" sz="2400" b="1" dirty="0">
                <a:solidFill>
                  <a:srgbClr val="4B2E84"/>
                </a:solidFill>
              </a:rPr>
              <a:t>internal audit </a:t>
            </a:r>
            <a:r>
              <a:rPr lang="en-US" sz="2400" dirty="0"/>
              <a:t>function.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2400" dirty="0"/>
              <a:t>Transaction analysis can also be used by </a:t>
            </a:r>
            <a:r>
              <a:rPr lang="en-US" sz="2400" b="1" dirty="0">
                <a:solidFill>
                  <a:srgbClr val="4B2E84"/>
                </a:solidFill>
              </a:rPr>
              <a:t>management</a:t>
            </a:r>
            <a:r>
              <a:rPr lang="en-US" sz="2400" dirty="0"/>
              <a:t> to assess operational decisions.</a:t>
            </a:r>
          </a:p>
        </p:txBody>
      </p:sp>
    </p:spTree>
    <p:extLst>
      <p:ext uri="{BB962C8B-B14F-4D97-AF65-F5344CB8AC3E}">
        <p14:creationId xmlns:p14="http://schemas.microsoft.com/office/powerpoint/2010/main" val="1313727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8DDC0-E70C-456B-A378-97D5BFE74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5675"/>
            <a:ext cx="8390553" cy="769441"/>
          </a:xfrm>
        </p:spPr>
        <p:txBody>
          <a:bodyPr/>
          <a:lstStyle/>
          <a:p>
            <a:r>
              <a:rPr lang="en-US" dirty="0"/>
              <a:t>Transaction analytics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A6436-38D4-4EC7-A65B-CD0B6301F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974" y="1545967"/>
            <a:ext cx="8245540" cy="3288080"/>
          </a:xfrm>
        </p:spPr>
        <p:txBody>
          <a:bodyPr/>
          <a:lstStyle/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2400" dirty="0"/>
              <a:t>External auditors provide opinions a company’s financial statements are </a:t>
            </a:r>
            <a:r>
              <a:rPr lang="en-US" sz="2400" b="1" dirty="0">
                <a:solidFill>
                  <a:srgbClr val="4B2E84"/>
                </a:solidFill>
              </a:rPr>
              <a:t>presented fairly</a:t>
            </a:r>
            <a:r>
              <a:rPr lang="en-US" sz="2400" dirty="0"/>
              <a:t>, in all material respects, in accordance with financial reporting framework (such as GAAP).</a:t>
            </a:r>
          </a:p>
          <a:p>
            <a:pPr marL="998524" lvl="1" indent="-428625"/>
            <a:r>
              <a:rPr lang="en-US" sz="1900" dirty="0"/>
              <a:t>External auditors can also provide advisory services to help the company become more financially secure/agile, among other areas.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2400" dirty="0"/>
              <a:t>Internal auditors ensure that company policies and procedures are followed and that the company is financially efficient.</a:t>
            </a:r>
          </a:p>
        </p:txBody>
      </p:sp>
    </p:spTree>
    <p:extLst>
      <p:ext uri="{BB962C8B-B14F-4D97-AF65-F5344CB8AC3E}">
        <p14:creationId xmlns:p14="http://schemas.microsoft.com/office/powerpoint/2010/main" val="264490989"/>
      </p:ext>
    </p:extLst>
  </p:cSld>
  <p:clrMapOvr>
    <a:masterClrMapping/>
  </p:clrMapOvr>
</p:sld>
</file>

<file path=ppt/theme/theme1.xml><?xml version="1.0" encoding="utf-8"?>
<a:theme xmlns:a="http://schemas.openxmlformats.org/drawingml/2006/main" name="W Foster MBA Career Mgmt">
  <a:themeElements>
    <a:clrScheme name="Foster">
      <a:dk1>
        <a:sysClr val="windowText" lastClr="000000"/>
      </a:dk1>
      <a:lt1>
        <a:sysClr val="window" lastClr="FFFFFF"/>
      </a:lt1>
      <a:dk2>
        <a:srgbClr val="4B2E84"/>
      </a:dk2>
      <a:lt2>
        <a:srgbClr val="B9A077"/>
      </a:lt2>
      <a:accent1>
        <a:srgbClr val="86754D"/>
      </a:accent1>
      <a:accent2>
        <a:srgbClr val="0988C1"/>
      </a:accent2>
      <a:accent3>
        <a:srgbClr val="3CB2A7"/>
      </a:accent3>
      <a:accent4>
        <a:srgbClr val="41AD49"/>
      </a:accent4>
      <a:accent5>
        <a:srgbClr val="DC4327"/>
      </a:accent5>
      <a:accent6>
        <a:srgbClr val="D2B887"/>
      </a:accent6>
      <a:hlink>
        <a:srgbClr val="4B2E84"/>
      </a:hlink>
      <a:folHlink>
        <a:srgbClr val="4B2E84"/>
      </a:folHlink>
    </a:clrScheme>
    <a:fontScheme name="Foster">
      <a:majorFont>
        <a:latin typeface="Arial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F69E203AC04243ACA450E86C6C3027" ma:contentTypeVersion="3" ma:contentTypeDescription="Create a new document." ma:contentTypeScope="" ma:versionID="2d5dfb402cda9ec94ad9e4211ac1946e">
  <xsd:schema xmlns:xsd="http://www.w3.org/2001/XMLSchema" xmlns:xs="http://www.w3.org/2001/XMLSchema" xmlns:p="http://schemas.microsoft.com/office/2006/metadata/properties" xmlns:ns2="92d151aa-5444-48df-9732-7562e1b8a114" targetNamespace="http://schemas.microsoft.com/office/2006/metadata/properties" ma:root="true" ma:fieldsID="713c23bda8087a008cc1c00c9d76869d" ns2:_="">
    <xsd:import namespace="92d151aa-5444-48df-9732-7562e1b8a1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d151aa-5444-48df-9732-7562e1b8a1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2C1C38-D2BC-41E8-BFF7-3546CADD06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AA8D24-9DB6-4446-BFF5-A34A571DCD63}">
  <ds:schemaRefs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  <ds:schemaRef ds:uri="92d151aa-5444-48df-9732-7562e1b8a114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4C7141BF-5E11-47F9-9296-0695D3DC96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d151aa-5444-48df-9732-7562e1b8a1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6b6dd5b-f02f-441a-99a0-162ac5060bd2}" enabled="0" method="" siteId="{f6b6dd5b-f02f-441a-99a0-162ac5060bd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9920</TotalTime>
  <Words>585</Words>
  <Application>Microsoft Office PowerPoint</Application>
  <PresentationFormat>On-screen Show (16:9)</PresentationFormat>
  <Paragraphs>104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W Foster MBA Career Mgmt</vt:lpstr>
      <vt:lpstr>Misstatement Risk  (and internal controls)</vt:lpstr>
      <vt:lpstr>Agenda</vt:lpstr>
      <vt:lpstr>Market response to restating firm</vt:lpstr>
      <vt:lpstr>Disclosure requirements</vt:lpstr>
      <vt:lpstr>Material Weaknesses and Financial Reporting Quality</vt:lpstr>
      <vt:lpstr>Agenda</vt:lpstr>
      <vt:lpstr>PowerPoint Presentation</vt:lpstr>
      <vt:lpstr>Transaction analytics</vt:lpstr>
      <vt:lpstr>Transaction analytics</vt:lpstr>
      <vt:lpstr>Transaction analytics</vt:lpstr>
      <vt:lpstr>PowerPoint Presentation</vt:lpstr>
      <vt:lpstr>PowerPoint Presentation</vt:lpstr>
      <vt:lpstr>PowerPoint Presentation</vt:lpstr>
      <vt:lpstr>Why is transaction analysis important?</vt:lpstr>
      <vt:lpstr>Agenda</vt:lpstr>
      <vt:lpstr>Transaction Analysis:  Pcard</vt:lpstr>
      <vt:lpstr>Conclusion</vt:lpstr>
      <vt:lpstr>PowerPoint Presentation</vt:lpstr>
    </vt:vector>
  </TitlesOfParts>
  <Company>A.K.A. Design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 Kumasaka</dc:creator>
  <cp:lastModifiedBy>Asher Curtis</cp:lastModifiedBy>
  <cp:revision>401</cp:revision>
  <cp:lastPrinted>2024-10-15T20:15:10Z</cp:lastPrinted>
  <dcterms:created xsi:type="dcterms:W3CDTF">2011-09-06T04:32:21Z</dcterms:created>
  <dcterms:modified xsi:type="dcterms:W3CDTF">2024-10-15T20:15:26Z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0x01010023F69E203AC04243ACA450E86C6C3027</vt:lpwstr>
  </property>
  <property fmtid="{D5CDD505-2E9C-101B-9397-08002B2CF9AE}" pid="3" name="ImageCreateDate">
    <vt:lpwstr/>
  </property>
  <property fmtid="{D5CDD505-2E9C-101B-9397-08002B2CF9AE}" pid="4" name="Foster Site Scope">
    <vt:lpwstr>Intranet</vt:lpwstr>
  </property>
  <property fmtid="{D5CDD505-2E9C-101B-9397-08002B2CF9AE}" pid="5" name="Foster Permission Form">
    <vt:lpwstr/>
  </property>
  <property fmtid="{D5CDD505-2E9C-101B-9397-08002B2CF9AE}" pid="6" name="This needs to be set to identify the intended use of this image.  Examples would be &quot;Homepage&quot; or &quot;Program Cent">
    <vt:lpwstr/>
  </property>
  <property fmtid="{D5CDD505-2E9C-101B-9397-08002B2CF9AE}" pid="7" name="Page Location">
    <vt:lpwstr>Brand</vt:lpwstr>
  </property>
  <property fmtid="{D5CDD505-2E9C-101B-9397-08002B2CF9AE}" pid="8" name="Caption">
    <vt:lpwstr/>
  </property>
  <property fmtid="{D5CDD505-2E9C-101B-9397-08002B2CF9AE}" pid="9" name="Source Image">
    <vt:lpwstr/>
  </property>
  <property fmtid="{D5CDD505-2E9C-101B-9397-08002B2CF9AE}" pid="10" name="Comments">
    <vt:lpwstr/>
  </property>
</Properties>
</file>