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495" r:id="rId5"/>
    <p:sldId id="376" r:id="rId6"/>
    <p:sldId id="579" r:id="rId7"/>
    <p:sldId id="623" r:id="rId8"/>
    <p:sldId id="540" r:id="rId9"/>
    <p:sldId id="558" r:id="rId10"/>
    <p:sldId id="836" r:id="rId11"/>
    <p:sldId id="484" r:id="rId12"/>
    <p:sldId id="486" r:id="rId13"/>
    <p:sldId id="487" r:id="rId14"/>
    <p:sldId id="488" r:id="rId15"/>
    <p:sldId id="603" r:id="rId16"/>
    <p:sldId id="605" r:id="rId17"/>
    <p:sldId id="837" r:id="rId18"/>
    <p:sldId id="763" r:id="rId19"/>
    <p:sldId id="764" r:id="rId20"/>
    <p:sldId id="388" r:id="rId21"/>
    <p:sldId id="389" r:id="rId22"/>
    <p:sldId id="366" r:id="rId23"/>
    <p:sldId id="385" r:id="rId24"/>
    <p:sldId id="766" r:id="rId25"/>
    <p:sldId id="396" r:id="rId26"/>
    <p:sldId id="362" r:id="rId27"/>
    <p:sldId id="363" r:id="rId28"/>
    <p:sldId id="838" r:id="rId29"/>
    <p:sldId id="809" r:id="rId30"/>
  </p:sldIdLst>
  <p:sldSz cx="9144000" cy="5143500" type="screen16x9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555BDC-712A-D847-BE44-26DF3EC466F7}">
          <p14:sldIdLst>
            <p14:sldId id="495"/>
            <p14:sldId id="376"/>
            <p14:sldId id="579"/>
            <p14:sldId id="623"/>
            <p14:sldId id="540"/>
            <p14:sldId id="558"/>
            <p14:sldId id="836"/>
            <p14:sldId id="484"/>
            <p14:sldId id="486"/>
            <p14:sldId id="487"/>
            <p14:sldId id="488"/>
            <p14:sldId id="603"/>
            <p14:sldId id="605"/>
            <p14:sldId id="837"/>
            <p14:sldId id="763"/>
            <p14:sldId id="764"/>
            <p14:sldId id="388"/>
            <p14:sldId id="389"/>
            <p14:sldId id="366"/>
            <p14:sldId id="385"/>
            <p14:sldId id="766"/>
            <p14:sldId id="396"/>
            <p14:sldId id="362"/>
            <p14:sldId id="363"/>
            <p14:sldId id="838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985"/>
    <a:srgbClr val="C09F29"/>
    <a:srgbClr val="B9A077"/>
    <a:srgbClr val="0000FF"/>
    <a:srgbClr val="361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6572E-9DF1-4109-9BD2-D2CB04CF701E}" v="1" dt="2024-10-10T19:42:10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14" y="1020"/>
      </p:cViewPr>
      <p:guideLst>
        <p:guide orient="horz" pos="2148"/>
        <p:guide pos="2880"/>
        <p:guide orient="horz" pos="1620"/>
        <p:guide pos="228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2626572E-9DF1-4109-9BD2-D2CB04CF701E}"/>
    <pc:docChg chg="undo custSel addSld delSld modSld sldOrd modSection">
      <pc:chgData name="Asher Curtis" userId="494c4f5b-6d11-415a-9d9e-829c1135aa91" providerId="ADAL" clId="{2626572E-9DF1-4109-9BD2-D2CB04CF701E}" dt="2024-10-10T19:42:40.902" v="99" actId="108"/>
      <pc:docMkLst>
        <pc:docMk/>
      </pc:docMkLst>
      <pc:sldChg chg="ord">
        <pc:chgData name="Asher Curtis" userId="494c4f5b-6d11-415a-9d9e-829c1135aa91" providerId="ADAL" clId="{2626572E-9DF1-4109-9BD2-D2CB04CF701E}" dt="2024-10-10T19:34:01.913" v="83"/>
        <pc:sldMkLst>
          <pc:docMk/>
          <pc:sldMk cId="2213651841" sldId="362"/>
        </pc:sldMkLst>
      </pc:sldChg>
      <pc:sldChg chg="ord">
        <pc:chgData name="Asher Curtis" userId="494c4f5b-6d11-415a-9d9e-829c1135aa91" providerId="ADAL" clId="{2626572E-9DF1-4109-9BD2-D2CB04CF701E}" dt="2024-10-10T19:34:01.913" v="83"/>
        <pc:sldMkLst>
          <pc:docMk/>
          <pc:sldMk cId="3037725807" sldId="363"/>
        </pc:sldMkLst>
      </pc:sldChg>
      <pc:sldChg chg="ord">
        <pc:chgData name="Asher Curtis" userId="494c4f5b-6d11-415a-9d9e-829c1135aa91" providerId="ADAL" clId="{2626572E-9DF1-4109-9BD2-D2CB04CF701E}" dt="2024-10-10T19:40:15.019" v="92"/>
        <pc:sldMkLst>
          <pc:docMk/>
          <pc:sldMk cId="2854113396" sldId="366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615599795" sldId="377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721304709" sldId="390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93410238" sldId="392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3235496364" sldId="393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1529066812" sldId="394"/>
        </pc:sldMkLst>
      </pc:sldChg>
      <pc:sldChg chg="ord">
        <pc:chgData name="Asher Curtis" userId="494c4f5b-6d11-415a-9d9e-829c1135aa91" providerId="ADAL" clId="{2626572E-9DF1-4109-9BD2-D2CB04CF701E}" dt="2024-10-10T19:34:01.913" v="83"/>
        <pc:sldMkLst>
          <pc:docMk/>
          <pc:sldMk cId="1299971859" sldId="396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1493595250" sldId="430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3905001412" sldId="431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2118177415" sldId="432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3356781093" sldId="433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585076170" sldId="500"/>
        </pc:sldMkLst>
      </pc:sldChg>
      <pc:sldChg chg="modSp mod">
        <pc:chgData name="Asher Curtis" userId="494c4f5b-6d11-415a-9d9e-829c1135aa91" providerId="ADAL" clId="{2626572E-9DF1-4109-9BD2-D2CB04CF701E}" dt="2024-10-10T19:30:41.334" v="69" actId="20577"/>
        <pc:sldMkLst>
          <pc:docMk/>
          <pc:sldMk cId="2898088605" sldId="558"/>
        </pc:sldMkLst>
        <pc:spChg chg="mod">
          <ac:chgData name="Asher Curtis" userId="494c4f5b-6d11-415a-9d9e-829c1135aa91" providerId="ADAL" clId="{2626572E-9DF1-4109-9BD2-D2CB04CF701E}" dt="2024-10-10T19:29:37.118" v="38" actId="5793"/>
          <ac:spMkLst>
            <pc:docMk/>
            <pc:sldMk cId="2898088605" sldId="558"/>
            <ac:spMk id="2" creationId="{1CB1DEB1-41E0-4496-9A7F-1316089B8B77}"/>
          </ac:spMkLst>
        </pc:spChg>
        <pc:spChg chg="mod">
          <ac:chgData name="Asher Curtis" userId="494c4f5b-6d11-415a-9d9e-829c1135aa91" providerId="ADAL" clId="{2626572E-9DF1-4109-9BD2-D2CB04CF701E}" dt="2024-10-10T19:30:41.334" v="69" actId="20577"/>
          <ac:spMkLst>
            <pc:docMk/>
            <pc:sldMk cId="2898088605" sldId="558"/>
            <ac:spMk id="3" creationId="{415DFE8D-7CA3-417D-B5EE-34FEB06E7C57}"/>
          </ac:spMkLst>
        </pc:spChg>
      </pc:sldChg>
      <pc:sldChg chg="modSp mod">
        <pc:chgData name="Asher Curtis" userId="494c4f5b-6d11-415a-9d9e-829c1135aa91" providerId="ADAL" clId="{2626572E-9DF1-4109-9BD2-D2CB04CF701E}" dt="2024-10-10T19:29:23.735" v="18" actId="20577"/>
        <pc:sldMkLst>
          <pc:docMk/>
          <pc:sldMk cId="716392910" sldId="579"/>
        </pc:sldMkLst>
        <pc:spChg chg="mod">
          <ac:chgData name="Asher Curtis" userId="494c4f5b-6d11-415a-9d9e-829c1135aa91" providerId="ADAL" clId="{2626572E-9DF1-4109-9BD2-D2CB04CF701E}" dt="2024-10-10T19:29:23.735" v="18" actId="20577"/>
          <ac:spMkLst>
            <pc:docMk/>
            <pc:sldMk cId="716392910" sldId="579"/>
            <ac:spMk id="2" creationId="{1CB1DEB1-41E0-4496-9A7F-1316089B8B77}"/>
          </ac:spMkLst>
        </pc:spChg>
      </pc:sldChg>
      <pc:sldChg chg="del">
        <pc:chgData name="Asher Curtis" userId="494c4f5b-6d11-415a-9d9e-829c1135aa91" providerId="ADAL" clId="{2626572E-9DF1-4109-9BD2-D2CB04CF701E}" dt="2024-10-10T19:29:10.955" v="0" actId="47"/>
        <pc:sldMkLst>
          <pc:docMk/>
          <pc:sldMk cId="2287292653" sldId="710"/>
        </pc:sldMkLst>
      </pc:sldChg>
      <pc:sldChg chg="delSp add del mod">
        <pc:chgData name="Asher Curtis" userId="494c4f5b-6d11-415a-9d9e-829c1135aa91" providerId="ADAL" clId="{2626572E-9DF1-4109-9BD2-D2CB04CF701E}" dt="2024-10-10T19:41:58.042" v="94" actId="47"/>
        <pc:sldMkLst>
          <pc:docMk/>
          <pc:sldMk cId="1003629084" sldId="766"/>
        </pc:sldMkLst>
        <pc:spChg chg="del">
          <ac:chgData name="Asher Curtis" userId="494c4f5b-6d11-415a-9d9e-829c1135aa91" providerId="ADAL" clId="{2626572E-9DF1-4109-9BD2-D2CB04CF701E}" dt="2024-10-10T19:39:02.072" v="89" actId="478"/>
          <ac:spMkLst>
            <pc:docMk/>
            <pc:sldMk cId="1003629084" sldId="766"/>
            <ac:spMk id="3" creationId="{8C51732E-A723-4580-A147-73CBB5BF3D05}"/>
          </ac:spMkLst>
        </pc:spChg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2149889176" sldId="767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3843108534" sldId="773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3171719109" sldId="775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3917063627" sldId="776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3445290062" sldId="826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2732074705" sldId="827"/>
        </pc:sldMkLst>
      </pc:sldChg>
      <pc:sldChg chg="del">
        <pc:chgData name="Asher Curtis" userId="494c4f5b-6d11-415a-9d9e-829c1135aa91" providerId="ADAL" clId="{2626572E-9DF1-4109-9BD2-D2CB04CF701E}" dt="2024-10-10T19:39:22.568" v="90" actId="47"/>
        <pc:sldMkLst>
          <pc:docMk/>
          <pc:sldMk cId="3880928988" sldId="831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2954595759" sldId="832"/>
        </pc:sldMkLst>
      </pc:sldChg>
      <pc:sldChg chg="del ord">
        <pc:chgData name="Asher Curtis" userId="494c4f5b-6d11-415a-9d9e-829c1135aa91" providerId="ADAL" clId="{2626572E-9DF1-4109-9BD2-D2CB04CF701E}" dt="2024-10-10T19:38:53.431" v="88" actId="2696"/>
        <pc:sldMkLst>
          <pc:docMk/>
          <pc:sldMk cId="93194128" sldId="833"/>
        </pc:sldMkLst>
      </pc:sldChg>
      <pc:sldChg chg="modSp add mod">
        <pc:chgData name="Asher Curtis" userId="494c4f5b-6d11-415a-9d9e-829c1135aa91" providerId="ADAL" clId="{2626572E-9DF1-4109-9BD2-D2CB04CF701E}" dt="2024-10-10T19:42:40.902" v="99" actId="108"/>
        <pc:sldMkLst>
          <pc:docMk/>
          <pc:sldMk cId="965024886" sldId="838"/>
        </pc:sldMkLst>
        <pc:spChg chg="mod">
          <ac:chgData name="Asher Curtis" userId="494c4f5b-6d11-415a-9d9e-829c1135aa91" providerId="ADAL" clId="{2626572E-9DF1-4109-9BD2-D2CB04CF701E}" dt="2024-10-10T19:42:40.902" v="99" actId="108"/>
          <ac:spMkLst>
            <pc:docMk/>
            <pc:sldMk cId="965024886" sldId="838"/>
            <ac:spMk id="3" creationId="{3F2BD1D0-FB76-F4FE-BDE1-20C308CBC1B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10/10/2024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 industry has the highest percent of material weakness firms. Banks and Insurance have only 9.2% of material weakness firms, even though they are 22.1% of </a:t>
            </a:r>
            <a:r>
              <a:rPr lang="en-US" dirty="0" err="1"/>
              <a:t>Compustat</a:t>
            </a:r>
            <a:r>
              <a:rPr lang="en-US" dirty="0"/>
              <a:t> firms, likely because they had more internal control regulations already through bank regulators.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2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14332"/>
            <a:ext cx="7762875" cy="53860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9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419523"/>
            <a:ext cx="7743825" cy="12721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600"/>
              </a:lnSpc>
              <a:spcBef>
                <a:spcPts val="0"/>
              </a:spcBef>
              <a:defRPr sz="4400" b="0" cap="all" spc="-3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951304" y="384934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3906"/>
            <a:ext cx="9144000" cy="229594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2715182"/>
            <a:ext cx="4876038" cy="127000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9" y="404086"/>
            <a:ext cx="224027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pos="3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35188"/>
            <a:ext cx="7762875" cy="5309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850" b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568359"/>
            <a:ext cx="7743825" cy="111825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spcBef>
                <a:spcPts val="0"/>
              </a:spcBef>
              <a:defRPr sz="3800" b="0" cap="all" spc="-3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2866" y="2715182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4448832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745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528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1446550"/>
          </a:xfrm>
        </p:spPr>
        <p:txBody>
          <a:bodyPr/>
          <a:lstStyle>
            <a:lvl1pPr algn="ctr">
              <a:defRPr sz="4400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0068" y="4429237"/>
            <a:ext cx="19202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1950" y="337418"/>
            <a:ext cx="817060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1003394"/>
            <a:ext cx="8170606" cy="174406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3417" y="4569498"/>
            <a:ext cx="1440179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50" r:id="rId3"/>
    <p:sldLayoutId id="2147483671" r:id="rId4"/>
    <p:sldLayoutId id="2147483672" r:id="rId5"/>
    <p:sldLayoutId id="2147483653" r:id="rId6"/>
    <p:sldLayoutId id="2147483670" r:id="rId7"/>
    <p:sldLayoutId id="2147483662" r:id="rId8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fontAlgn="base">
        <a:spcBef>
          <a:spcPts val="0"/>
        </a:spcBef>
        <a:spcAft>
          <a:spcPts val="10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69913" indent="-228600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1688" indent="-227013" algn="l" defTabSz="457200" rtl="0" fontAlgn="base">
        <a:spcBef>
          <a:spcPts val="0"/>
        </a:spcBef>
        <a:spcAft>
          <a:spcPts val="1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27113" indent="-22066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58888" indent="-23971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pos="542" userDrawn="1">
          <p15:clr>
            <a:srgbClr val="F26B43"/>
          </p15:clr>
        </p15:guide>
        <p15:guide id="7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1" y="1472358"/>
            <a:ext cx="7743825" cy="1219308"/>
          </a:xfrm>
        </p:spPr>
        <p:txBody>
          <a:bodyPr/>
          <a:lstStyle/>
          <a:p>
            <a:r>
              <a:rPr lang="en-US" sz="4000" dirty="0"/>
              <a:t>Misstatement Risk </a:t>
            </a:r>
            <a:br>
              <a:rPr lang="en-US" sz="4000" dirty="0"/>
            </a:br>
            <a:r>
              <a:rPr lang="en-US" sz="2400" dirty="0"/>
              <a:t>(and internal controls)</a:t>
            </a:r>
            <a:endParaRPr lang="en-US" sz="40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14332"/>
            <a:ext cx="7762875" cy="992579"/>
          </a:xfrm>
        </p:spPr>
        <p:txBody>
          <a:bodyPr/>
          <a:lstStyle/>
          <a:p>
            <a:r>
              <a:rPr lang="en-US" sz="2800" dirty="0"/>
              <a:t>Advanced Cases in Assurance Services (ACCTG 521)</a:t>
            </a:r>
          </a:p>
          <a:p>
            <a:r>
              <a:rPr lang="en-US" sz="2800" dirty="0"/>
              <a:t>Class 5 | MPAcc class of 2025</a:t>
            </a:r>
          </a:p>
        </p:txBody>
      </p:sp>
    </p:spTree>
    <p:extLst>
      <p:ext uri="{BB962C8B-B14F-4D97-AF65-F5344CB8AC3E}">
        <p14:creationId xmlns:p14="http://schemas.microsoft.com/office/powerpoint/2010/main" val="38428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D95C-FE3A-4378-B03A-80A9A47F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646331"/>
          </a:xfrm>
        </p:spPr>
        <p:txBody>
          <a:bodyPr/>
          <a:lstStyle/>
          <a:p>
            <a:r>
              <a:rPr lang="en-US" sz="3600" dirty="0"/>
              <a:t>Market response to restating firm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8932A2-4E61-4E7B-8C5D-74E230CAFD82}"/>
              </a:ext>
            </a:extLst>
          </p:cNvPr>
          <p:cNvSpPr txBox="1">
            <a:spLocks/>
          </p:cNvSpPr>
          <p:nvPr/>
        </p:nvSpPr>
        <p:spPr>
          <a:xfrm>
            <a:off x="5662506" y="993351"/>
            <a:ext cx="3105150" cy="235962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</a:rPr>
              <a:t>Average abnormal returns below negative 9% 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Why might investors perceive a restatement as bad news?</a:t>
            </a:r>
          </a:p>
        </p:txBody>
      </p:sp>
      <p:pic>
        <p:nvPicPr>
          <p:cNvPr id="6" name="Picture 2" descr="Image result for stock market response to restatements">
            <a:extLst>
              <a:ext uri="{FF2B5EF4-FFF2-40B4-BE49-F238E27FC236}">
                <a16:creationId xmlns:a16="http://schemas.microsoft.com/office/drawing/2014/main" id="{70AD846A-5B27-4278-A0B0-CB55FEAF3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/>
          <a:stretch/>
        </p:blipFill>
        <p:spPr bwMode="auto">
          <a:xfrm>
            <a:off x="47414" y="1122150"/>
            <a:ext cx="5511588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4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65DC-D066-4D6D-B235-C0BEA5C3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553998"/>
          </a:xfrm>
        </p:spPr>
        <p:txBody>
          <a:bodyPr/>
          <a:lstStyle/>
          <a:p>
            <a:r>
              <a:rPr lang="en-US" sz="3000" dirty="0"/>
              <a:t>Impact on auditor of a client restatement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5F409F-B7BA-4DF6-950B-9889CB0B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77997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Auditors face a higher likelihood of litigation when a client restates</a:t>
            </a:r>
          </a:p>
          <a:p>
            <a:pPr marL="858838" lvl="1" indent="-342900"/>
            <a:r>
              <a:rPr lang="en-US" dirty="0">
                <a:latin typeface="Calibri" panose="020F0502020204030204" pitchFamily="34" charset="0"/>
              </a:rPr>
              <a:t>increasing for common frauds </a:t>
            </a:r>
          </a:p>
          <a:p>
            <a:pPr marL="858838" lvl="1" indent="-342900"/>
            <a:r>
              <a:rPr lang="en-US" dirty="0">
                <a:latin typeface="Calibri" panose="020F0502020204030204" pitchFamily="34" charset="0"/>
              </a:rPr>
              <a:t>and those including fictional transactions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93041-D795-4906-8964-EC135B26728D}"/>
              </a:ext>
            </a:extLst>
          </p:cNvPr>
          <p:cNvSpPr txBox="1"/>
          <p:nvPr/>
        </p:nvSpPr>
        <p:spPr>
          <a:xfrm>
            <a:off x="2553550" y="3374912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006F"/>
                </a:solidFill>
                <a:latin typeface="Calibri" panose="020F0502020204030204" pitchFamily="34" charset="0"/>
              </a:rPr>
              <a:t>Who do you expect brings legal action against the auditor? And why?</a:t>
            </a:r>
          </a:p>
        </p:txBody>
      </p:sp>
    </p:spTree>
    <p:extLst>
      <p:ext uri="{BB962C8B-B14F-4D97-AF65-F5344CB8AC3E}">
        <p14:creationId xmlns:p14="http://schemas.microsoft.com/office/powerpoint/2010/main" val="280330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6241-2810-4BAF-8178-E3259687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9933"/>
            <a:ext cx="8305800" cy="892552"/>
          </a:xfrm>
        </p:spPr>
        <p:txBody>
          <a:bodyPr/>
          <a:lstStyle/>
          <a:p>
            <a:r>
              <a:rPr lang="en-US" sz="2600" dirty="0"/>
              <a:t>Impact on management of a misbehavior-related restatement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92CFF-35B1-4664-BA65-E9EA7180D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642023"/>
          </a:xfrm>
        </p:spPr>
        <p:txBody>
          <a:bodyPr/>
          <a:lstStyle/>
          <a:p>
            <a:r>
              <a:rPr lang="en-US" sz="2600" dirty="0"/>
              <a:t>Firms with a misbehavior-related restatement had higher turnover in 13 months around restatement</a:t>
            </a:r>
          </a:p>
          <a:p>
            <a:pPr lvl="1"/>
            <a:r>
              <a:rPr lang="en-US" dirty="0"/>
              <a:t>49% of CEOs vs only 8% for error-related restatement </a:t>
            </a:r>
          </a:p>
          <a:p>
            <a:pPr lvl="1"/>
            <a:r>
              <a:rPr lang="en-US" dirty="0"/>
              <a:t>64% of CFOs vs only 12% for error-related restatement</a:t>
            </a:r>
          </a:p>
          <a:p>
            <a:pPr lvl="1"/>
            <a:r>
              <a:rPr lang="en-US" dirty="0"/>
              <a:t>91% of misbehavior restatements had either CEO or CFO leave</a:t>
            </a:r>
          </a:p>
          <a:p>
            <a:pPr marL="341313" lvl="1" indent="0">
              <a:buNone/>
            </a:pPr>
            <a:r>
              <a:rPr lang="en-US" dirty="0"/>
              <a:t>(Hennes, Leone, and Miller 2008)</a:t>
            </a:r>
          </a:p>
          <a:p>
            <a:endParaRPr lang="en-US" sz="2600" dirty="0"/>
          </a:p>
          <a:p>
            <a:r>
              <a:rPr lang="en-US" sz="2600" dirty="0"/>
              <a:t>More on misbehavior vs error related restatement:</a:t>
            </a:r>
          </a:p>
          <a:p>
            <a:pPr lvl="1"/>
            <a:r>
              <a:rPr lang="en-US" sz="1600" dirty="0"/>
              <a:t>Market reaction is -14% for misbehavior restatement, -2% for error-related restatement</a:t>
            </a:r>
          </a:p>
          <a:p>
            <a:pPr lvl="1"/>
            <a:r>
              <a:rPr lang="en-US" sz="1600" dirty="0"/>
              <a:t>80% of misbehavior has a class action lawsuit, while only 1% of error did</a:t>
            </a:r>
          </a:p>
        </p:txBody>
      </p:sp>
    </p:spTree>
    <p:extLst>
      <p:ext uri="{BB962C8B-B14F-4D97-AF65-F5344CB8AC3E}">
        <p14:creationId xmlns:p14="http://schemas.microsoft.com/office/powerpoint/2010/main" val="219628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D570-F533-4541-AC75-954B9CB2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430887"/>
          </a:xfrm>
        </p:spPr>
        <p:txBody>
          <a:bodyPr/>
          <a:lstStyle/>
          <a:p>
            <a:r>
              <a:rPr lang="en-US" sz="2200" dirty="0"/>
              <a:t>What firm characteristics might predict restatement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B2DF-602C-48D1-BD25-7159575E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5847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65E8D479-263D-424D-88F1-EB05BD60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82963"/>
              </p:ext>
            </p:extLst>
          </p:nvPr>
        </p:nvGraphicFramePr>
        <p:xfrm>
          <a:off x="413982" y="885494"/>
          <a:ext cx="8570792" cy="4119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1379">
                  <a:extLst>
                    <a:ext uri="{9D8B030D-6E8A-4147-A177-3AD203B41FA5}">
                      <a16:colId xmlns:a16="http://schemas.microsoft.com/office/drawing/2014/main" val="1101758843"/>
                    </a:ext>
                  </a:extLst>
                </a:gridCol>
                <a:gridCol w="1223749">
                  <a:extLst>
                    <a:ext uri="{9D8B030D-6E8A-4147-A177-3AD203B41FA5}">
                      <a16:colId xmlns:a16="http://schemas.microsoft.com/office/drawing/2014/main" val="3593500529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1183422998"/>
                    </a:ext>
                  </a:extLst>
                </a:gridCol>
                <a:gridCol w="5108810">
                  <a:extLst>
                    <a:ext uri="{9D8B030D-6E8A-4147-A177-3AD203B41FA5}">
                      <a16:colId xmlns:a16="http://schemas.microsoft.com/office/drawing/2014/main" val="1991261405"/>
                    </a:ext>
                  </a:extLst>
                </a:gridCol>
              </a:tblGrid>
              <a:tr h="256369">
                <a:tc>
                  <a:txBody>
                    <a:bodyPr/>
                    <a:lstStyle/>
                    <a:p>
                      <a:r>
                        <a:rPr lang="en-US" sz="1200" dirty="0"/>
                        <a:t>Firm 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 / -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54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Accruals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ChgRec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ChgInv</a:t>
                      </a:r>
                      <a:r>
                        <a:rPr lang="en-US" sz="1200" dirty="0"/>
                        <a:t>, </a:t>
                      </a:r>
                    </a:p>
                    <a:p>
                      <a:r>
                        <a:rPr lang="en-US" sz="1200" dirty="0"/>
                        <a:t>RSST accruals, </a:t>
                      </a:r>
                    </a:p>
                    <a:p>
                      <a:r>
                        <a:rPr lang="en-US" sz="1200" dirty="0"/>
                        <a:t>% soft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Firm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ChgROA</a:t>
                      </a:r>
                      <a:r>
                        <a:rPr lang="en-US" sz="1200" dirty="0"/>
                        <a:t>,</a:t>
                      </a:r>
                    </a:p>
                    <a:p>
                      <a:r>
                        <a:rPr lang="en-US" sz="1200" dirty="0" err="1"/>
                        <a:t>ChgCashSales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12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Abn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chg</a:t>
                      </a:r>
                      <a:r>
                        <a:rPr lang="en-US" sz="1200" dirty="0"/>
                        <a:t> in #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AbnChgEmp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88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Off-balance sheet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OperLeases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13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Stock / Debt market incentives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IssueDebtEquity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3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Growth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StockReturns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BooktoMarket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951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41298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54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0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852DB-69D4-13C2-73AE-62EBCE9F0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B83A-F784-E37B-3C98-6C17A115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AFF1-C1D0-DDCA-5F3D-9B96E5B4E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011355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Overview</a:t>
            </a:r>
          </a:p>
          <a:p>
            <a:pPr marL="1027113" lvl="1" indent="-457200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Misstatement Risk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Internal Controls</a:t>
            </a:r>
          </a:p>
          <a:p>
            <a:pPr marL="457200" indent="-457200"/>
            <a:r>
              <a:rPr lang="en-US" dirty="0"/>
              <a:t>Labs</a:t>
            </a:r>
          </a:p>
          <a:p>
            <a:pPr marL="1027113" lvl="1" indent="-457200"/>
            <a:r>
              <a:rPr lang="en-US" dirty="0"/>
              <a:t>Factors associated with Restatements</a:t>
            </a:r>
          </a:p>
          <a:p>
            <a:pPr marL="1027113" lvl="1" indent="-457200"/>
            <a:r>
              <a:rPr lang="en-US" dirty="0"/>
              <a:t>Factors associated with Internal Control Weaknesses (time permitting)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3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02363"/>
            <a:ext cx="6501117" cy="427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9462"/>
            <a:ext cx="8229600" cy="5847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is a material weakness?</a:t>
            </a:r>
          </a:p>
        </p:txBody>
      </p:sp>
    </p:spTree>
    <p:extLst>
      <p:ext uri="{BB962C8B-B14F-4D97-AF65-F5344CB8AC3E}">
        <p14:creationId xmlns:p14="http://schemas.microsoft.com/office/powerpoint/2010/main" val="1403858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7"/>
          <a:stretch/>
        </p:blipFill>
        <p:spPr bwMode="auto">
          <a:xfrm>
            <a:off x="352021" y="957717"/>
            <a:ext cx="6501117" cy="36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2397" y="3065283"/>
            <a:ext cx="174738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endParaRPr lang="en-US" dirty="0"/>
          </a:p>
          <a:p>
            <a:r>
              <a:rPr lang="en-US" dirty="0"/>
              <a:t>Significant Deficiency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5497" y="1371421"/>
            <a:ext cx="1747381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Significant Deficiency</a:t>
            </a: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51CFFC4-C38D-4B8D-9327-C6563CEF65E7}"/>
              </a:ext>
            </a:extLst>
          </p:cNvPr>
          <p:cNvSpPr txBox="1">
            <a:spLocks/>
          </p:cNvSpPr>
          <p:nvPr/>
        </p:nvSpPr>
        <p:spPr>
          <a:xfrm>
            <a:off x="457200" y="139462"/>
            <a:ext cx="8229600" cy="58477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What is a significant deficiency?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88AA6-23C4-4D3F-9E7F-AA08B11FECE6}"/>
              </a:ext>
            </a:extLst>
          </p:cNvPr>
          <p:cNvSpPr txBox="1"/>
          <p:nvPr/>
        </p:nvSpPr>
        <p:spPr>
          <a:xfrm>
            <a:off x="6357257" y="1204686"/>
            <a:ext cx="2576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Material weaknesses need to be disclosed in the 10-K under Section 302 (and 404)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Significant deficiencies do not need to be publicly disclosed, but must be disclosed to the audit committee</a:t>
            </a:r>
          </a:p>
        </p:txBody>
      </p:sp>
    </p:spTree>
    <p:extLst>
      <p:ext uri="{BB962C8B-B14F-4D97-AF65-F5344CB8AC3E}">
        <p14:creationId xmlns:p14="http://schemas.microsoft.com/office/powerpoint/2010/main" val="15537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9106-7B3F-44C4-ACB3-A9480B7E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all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977F-4A2C-44F3-B7B7-F3CCC5B6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811300"/>
          </a:xfrm>
        </p:spPr>
        <p:txBody>
          <a:bodyPr/>
          <a:lstStyle/>
          <a:p>
            <a:r>
              <a:rPr lang="en-US" dirty="0"/>
              <a:t>Example:  Material weakness over allowance for doubtful accounts.</a:t>
            </a:r>
          </a:p>
          <a:p>
            <a:pPr lvl="1"/>
            <a:r>
              <a:rPr lang="en-US" dirty="0"/>
              <a:t>A firm does not have a policy for estimating allowance for doubtful accounts, instead just using last year’s percentage as the estimate.</a:t>
            </a:r>
          </a:p>
          <a:p>
            <a:pPr lvl="1"/>
            <a:r>
              <a:rPr lang="en-US" dirty="0"/>
              <a:t>If the credit-worthiness of the client base has worsened (e.g., because salespeople are trying to meet quotas, or because there is a systematic shock such as the financial crisis), then the allowance for doubtful accounts will be too low and could result in a misstatement.</a:t>
            </a:r>
          </a:p>
        </p:txBody>
      </p:sp>
    </p:spTree>
    <p:extLst>
      <p:ext uri="{BB962C8B-B14F-4D97-AF65-F5344CB8AC3E}">
        <p14:creationId xmlns:p14="http://schemas.microsoft.com/office/powerpoint/2010/main" val="281752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9106-7B3F-44C4-ACB3-A9480B7E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all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977F-4A2C-44F3-B7B7-F3CCC5B6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795637"/>
          </a:xfrm>
        </p:spPr>
        <p:txBody>
          <a:bodyPr/>
          <a:lstStyle/>
          <a:p>
            <a:r>
              <a:rPr lang="en-US" dirty="0"/>
              <a:t>Example: Material weakness over inventory tracking.</a:t>
            </a:r>
          </a:p>
          <a:p>
            <a:pPr lvl="1"/>
            <a:r>
              <a:rPr lang="en-US" dirty="0"/>
              <a:t>A firm does not have an inventory tracking system.</a:t>
            </a:r>
          </a:p>
          <a:p>
            <a:pPr lvl="1"/>
            <a:r>
              <a:rPr lang="en-US" dirty="0"/>
              <a:t>When the inventory is counted at the end of the year, the inventory balance is updated.  But if some inventory is not seen, in a warehouse closet, then inventory is misreported and there could be a subsequent misstatement.</a:t>
            </a:r>
          </a:p>
        </p:txBody>
      </p:sp>
    </p:spTree>
    <p:extLst>
      <p:ext uri="{BB962C8B-B14F-4D97-AF65-F5344CB8AC3E}">
        <p14:creationId xmlns:p14="http://schemas.microsoft.com/office/powerpoint/2010/main" val="401615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8F79-E2EF-443A-BE2A-6568C963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11913"/>
            <a:ext cx="8305800" cy="769441"/>
          </a:xfrm>
        </p:spPr>
        <p:txBody>
          <a:bodyPr/>
          <a:lstStyle/>
          <a:p>
            <a:r>
              <a:rPr lang="en-US" dirty="0"/>
              <a:t>Disclosure requirements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DEABC3-91F7-4CF9-9A85-C751386E6F46}"/>
              </a:ext>
            </a:extLst>
          </p:cNvPr>
          <p:cNvSpPr/>
          <p:nvPr/>
        </p:nvSpPr>
        <p:spPr>
          <a:xfrm>
            <a:off x="872313" y="1757988"/>
            <a:ext cx="1533767" cy="14867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Section 302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D67DE-F089-4766-AC0F-A245D75620E1}"/>
              </a:ext>
            </a:extLst>
          </p:cNvPr>
          <p:cNvSpPr txBox="1"/>
          <p:nvPr/>
        </p:nvSpPr>
        <p:spPr>
          <a:xfrm>
            <a:off x="917299" y="3531130"/>
            <a:ext cx="1443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Management</a:t>
            </a:r>
          </a:p>
          <a:p>
            <a:pPr algn="ctr"/>
            <a:r>
              <a:rPr lang="en-US" dirty="0">
                <a:latin typeface="+mn-lt"/>
              </a:rPr>
              <a:t>Disclosure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70FBE-D9A2-493E-AB07-F25DD2F06D04}"/>
              </a:ext>
            </a:extLst>
          </p:cNvPr>
          <p:cNvSpPr txBox="1"/>
          <p:nvPr/>
        </p:nvSpPr>
        <p:spPr>
          <a:xfrm>
            <a:off x="1121681" y="1333500"/>
            <a:ext cx="103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Required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DB9F9F-BFDC-45D5-99FF-8688C99F6898}"/>
              </a:ext>
            </a:extLst>
          </p:cNvPr>
          <p:cNvSpPr/>
          <p:nvPr/>
        </p:nvSpPr>
        <p:spPr>
          <a:xfrm>
            <a:off x="3747966" y="1702832"/>
            <a:ext cx="1533767" cy="14867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Section 404a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8EACB7-40E1-4E11-80D6-5F16B4E67D57}"/>
              </a:ext>
            </a:extLst>
          </p:cNvPr>
          <p:cNvSpPr/>
          <p:nvPr/>
        </p:nvSpPr>
        <p:spPr>
          <a:xfrm>
            <a:off x="6106107" y="1691926"/>
            <a:ext cx="1533767" cy="14867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Section 404b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C683C-D76C-4CF8-A112-E0D03B5FC241}"/>
              </a:ext>
            </a:extLst>
          </p:cNvPr>
          <p:cNvSpPr txBox="1"/>
          <p:nvPr/>
        </p:nvSpPr>
        <p:spPr>
          <a:xfrm>
            <a:off x="3584858" y="3577296"/>
            <a:ext cx="199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Management</a:t>
            </a:r>
          </a:p>
          <a:p>
            <a:pPr algn="ctr"/>
            <a:r>
              <a:rPr lang="en-US" dirty="0">
                <a:latin typeface="+mn-lt"/>
              </a:rPr>
              <a:t>Document and 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17F89-0FA8-450E-9DFB-88F88D161E23}"/>
              </a:ext>
            </a:extLst>
          </p:cNvPr>
          <p:cNvSpPr txBox="1"/>
          <p:nvPr/>
        </p:nvSpPr>
        <p:spPr>
          <a:xfrm>
            <a:off x="6106107" y="3583672"/>
            <a:ext cx="16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Auditor Opinion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4C4C1-9843-4813-ACDF-ACD6597F292F}"/>
              </a:ext>
            </a:extLst>
          </p:cNvPr>
          <p:cNvSpPr txBox="1"/>
          <p:nvPr/>
        </p:nvSpPr>
        <p:spPr>
          <a:xfrm>
            <a:off x="5036487" y="961980"/>
            <a:ext cx="141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Annual report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72389070-B8C8-49B6-83B6-9ED9492662D1}"/>
              </a:ext>
            </a:extLst>
          </p:cNvPr>
          <p:cNvSpPr/>
          <p:nvPr/>
        </p:nvSpPr>
        <p:spPr>
          <a:xfrm rot="5400000">
            <a:off x="5563182" y="545609"/>
            <a:ext cx="234478" cy="19187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1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08D3-2E7B-4761-93EE-64ED2D0E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732E-A723-4580-A147-73CBB5BF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042132"/>
          </a:xfrm>
        </p:spPr>
        <p:txBody>
          <a:bodyPr/>
          <a:lstStyle/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Review</a:t>
            </a:r>
          </a:p>
          <a:p>
            <a:pPr marL="457200" indent="-457200"/>
            <a:r>
              <a:rPr lang="en-US" dirty="0"/>
              <a:t>Overview</a:t>
            </a:r>
          </a:p>
          <a:p>
            <a:pPr marL="1027113" lvl="1" indent="-457200"/>
            <a:r>
              <a:rPr lang="en-US" dirty="0"/>
              <a:t>Misstatement Risk</a:t>
            </a:r>
          </a:p>
          <a:p>
            <a:pPr marL="1027113" lvl="1" indent="-457200"/>
            <a:r>
              <a:rPr lang="en-US" dirty="0"/>
              <a:t>Internal Controls</a:t>
            </a:r>
          </a:p>
          <a:p>
            <a:pPr marL="457200" indent="-457200"/>
            <a:r>
              <a:rPr lang="en-US" dirty="0"/>
              <a:t>Labs</a:t>
            </a:r>
          </a:p>
          <a:p>
            <a:pPr marL="1027113" lvl="1" indent="-457200"/>
            <a:r>
              <a:rPr lang="en-US" dirty="0"/>
              <a:t>Factors associated with Restatements</a:t>
            </a:r>
          </a:p>
          <a:p>
            <a:pPr marL="1027113" lvl="1" indent="-457200"/>
            <a:r>
              <a:rPr lang="en-US" dirty="0"/>
              <a:t>Factors associated with Internal Control Weaknesses (time permitting)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99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1077218"/>
          </a:xfrm>
        </p:spPr>
        <p:txBody>
          <a:bodyPr/>
          <a:lstStyle/>
          <a:p>
            <a:r>
              <a:rPr lang="en-US" sz="3200" dirty="0"/>
              <a:t>Material Weaknesses and Financial Reporting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543"/>
            <a:ext cx="8229600" cy="2544286"/>
          </a:xfrm>
        </p:spPr>
        <p:txBody>
          <a:bodyPr/>
          <a:lstStyle/>
          <a:p>
            <a:r>
              <a:rPr lang="en-US" sz="2400" dirty="0"/>
              <a:t>Are Material Weaknesses Correlated with Restatements?</a:t>
            </a:r>
          </a:p>
          <a:p>
            <a:pPr lvl="1"/>
            <a:r>
              <a:rPr lang="en-US" sz="1800" dirty="0"/>
              <a:t>Internal control weaknesses predict restatements</a:t>
            </a:r>
          </a:p>
          <a:p>
            <a:r>
              <a:rPr lang="en-US" sz="2400" dirty="0"/>
              <a:t>Why doesn’t substantive testing fix this?</a:t>
            </a:r>
          </a:p>
          <a:p>
            <a:pPr lvl="1"/>
            <a:r>
              <a:rPr lang="en-US" sz="1800" dirty="0"/>
              <a:t>It does, sometimes. When the material weaknesses are account specific, they do NOT have more restatements (i.e., substantive testing works) </a:t>
            </a:r>
          </a:p>
          <a:p>
            <a:pPr lvl="1"/>
            <a:r>
              <a:rPr lang="en-US" sz="1800" dirty="0"/>
              <a:t>BUT when the problem is more general (e.g., segregation of duties, IT weaknesses), it is hard to know where to apply additional substantive testing. (Ge et al. 2007) </a:t>
            </a:r>
          </a:p>
        </p:txBody>
      </p:sp>
    </p:spTree>
    <p:extLst>
      <p:ext uri="{BB962C8B-B14F-4D97-AF65-F5344CB8AC3E}">
        <p14:creationId xmlns:p14="http://schemas.microsoft.com/office/powerpoint/2010/main" val="3311520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08D3-2E7B-4761-93EE-64ED2D0E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830997"/>
          </a:xfrm>
        </p:spPr>
        <p:txBody>
          <a:bodyPr/>
          <a:lstStyle/>
          <a:p>
            <a:r>
              <a:rPr lang="en-US" sz="2400" dirty="0"/>
              <a:t>What firm characteristics might be related to weaknesses in internal control over financial reporting?</a:t>
            </a:r>
          </a:p>
        </p:txBody>
      </p:sp>
    </p:spTree>
    <p:extLst>
      <p:ext uri="{BB962C8B-B14F-4D97-AF65-F5344CB8AC3E}">
        <p14:creationId xmlns:p14="http://schemas.microsoft.com/office/powerpoint/2010/main" val="100362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1D19-0DD9-4D56-AD29-5F4D47BEFF21}"/>
              </a:ext>
            </a:extLst>
          </p:cNvPr>
          <p:cNvSpPr txBox="1">
            <a:spLocks/>
          </p:cNvSpPr>
          <p:nvPr/>
        </p:nvSpPr>
        <p:spPr>
          <a:xfrm>
            <a:off x="361950" y="165540"/>
            <a:ext cx="8305800" cy="769441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Early Post-SOX Evidence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EAC876-6DA6-41D4-A16A-DB63BC30C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" r="599"/>
          <a:stretch/>
        </p:blipFill>
        <p:spPr bwMode="auto">
          <a:xfrm>
            <a:off x="361950" y="700466"/>
            <a:ext cx="6185433" cy="407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51B3BA-4F95-4907-B3EB-9C1B905A1374}"/>
              </a:ext>
            </a:extLst>
          </p:cNvPr>
          <p:cNvCxnSpPr>
            <a:cxnSpLocks/>
          </p:cNvCxnSpPr>
          <p:nvPr/>
        </p:nvCxnSpPr>
        <p:spPr>
          <a:xfrm flipH="1">
            <a:off x="1187524" y="1658575"/>
            <a:ext cx="1569637" cy="0"/>
          </a:xfrm>
          <a:prstGeom prst="straightConnector1">
            <a:avLst/>
          </a:prstGeom>
          <a:noFill/>
          <a:ln w="25400" cap="flat" cmpd="sng" algn="ctr">
            <a:solidFill>
              <a:srgbClr val="8B6DD5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8F8295-87CB-4DCD-986F-5A70703461E0}"/>
              </a:ext>
            </a:extLst>
          </p:cNvPr>
          <p:cNvCxnSpPr>
            <a:cxnSpLocks/>
          </p:cNvCxnSpPr>
          <p:nvPr/>
        </p:nvCxnSpPr>
        <p:spPr>
          <a:xfrm flipH="1">
            <a:off x="1747995" y="2021948"/>
            <a:ext cx="1009166" cy="0"/>
          </a:xfrm>
          <a:prstGeom prst="straightConnector1">
            <a:avLst/>
          </a:prstGeom>
          <a:noFill/>
          <a:ln w="25400" cap="flat" cmpd="sng" algn="ctr">
            <a:solidFill>
              <a:srgbClr val="E1C971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81E8B7F-AE4E-4978-A18F-F72DD7035981}"/>
              </a:ext>
            </a:extLst>
          </p:cNvPr>
          <p:cNvSpPr/>
          <p:nvPr/>
        </p:nvSpPr>
        <p:spPr>
          <a:xfrm>
            <a:off x="6406476" y="4482849"/>
            <a:ext cx="2860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12985"/>
                </a:solidFill>
              </a:rPr>
              <a:t>Source:</a:t>
            </a:r>
          </a:p>
          <a:p>
            <a:r>
              <a:rPr lang="en-US" sz="1600" b="1" dirty="0">
                <a:solidFill>
                  <a:srgbClr val="412985"/>
                </a:solidFill>
              </a:rPr>
              <a:t>Ge and McVay (2005, AH)</a:t>
            </a:r>
          </a:p>
        </p:txBody>
      </p:sp>
    </p:spTree>
    <p:extLst>
      <p:ext uri="{BB962C8B-B14F-4D97-AF65-F5344CB8AC3E}">
        <p14:creationId xmlns:p14="http://schemas.microsoft.com/office/powerpoint/2010/main" val="129997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FA5C570-1BAD-4CFA-A06B-F92FA6B14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"/>
          <a:stretch/>
        </p:blipFill>
        <p:spPr bwMode="auto">
          <a:xfrm>
            <a:off x="817065" y="0"/>
            <a:ext cx="80221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8AF7A3-C11F-4EC7-B70C-D0CF0BFAEE24}"/>
              </a:ext>
            </a:extLst>
          </p:cNvPr>
          <p:cNvSpPr/>
          <p:nvPr/>
        </p:nvSpPr>
        <p:spPr>
          <a:xfrm>
            <a:off x="6370839" y="4497169"/>
            <a:ext cx="2860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12985"/>
                </a:solidFill>
              </a:rPr>
              <a:t>Source:</a:t>
            </a:r>
          </a:p>
          <a:p>
            <a:r>
              <a:rPr lang="en-US" sz="1600" b="1" dirty="0">
                <a:solidFill>
                  <a:srgbClr val="412985"/>
                </a:solidFill>
              </a:rPr>
              <a:t>Ge and McVay (2005, AH)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2837B-6473-44CA-8E47-D38127438B8C}"/>
              </a:ext>
            </a:extLst>
          </p:cNvPr>
          <p:cNvSpPr/>
          <p:nvPr/>
        </p:nvSpPr>
        <p:spPr>
          <a:xfrm>
            <a:off x="1926522" y="558412"/>
            <a:ext cx="502571" cy="2870588"/>
          </a:xfrm>
          <a:prstGeom prst="rect">
            <a:avLst/>
          </a:prstGeom>
          <a:noFill/>
          <a:ln w="19050">
            <a:solidFill>
              <a:srgbClr val="41298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51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638EB6A-43A1-4FAB-BD06-5E4154077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/>
          <a:stretch/>
        </p:blipFill>
        <p:spPr bwMode="auto">
          <a:xfrm>
            <a:off x="434322" y="-1"/>
            <a:ext cx="6558776" cy="50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CC2E84-4CDD-41C4-842A-5ABE886DF88C}"/>
              </a:ext>
            </a:extLst>
          </p:cNvPr>
          <p:cNvSpPr/>
          <p:nvPr/>
        </p:nvSpPr>
        <p:spPr>
          <a:xfrm>
            <a:off x="6370839" y="4497169"/>
            <a:ext cx="2860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12985"/>
                </a:solidFill>
              </a:rPr>
              <a:t>Source:</a:t>
            </a:r>
          </a:p>
          <a:p>
            <a:r>
              <a:rPr lang="en-US" sz="1600" b="1" dirty="0">
                <a:solidFill>
                  <a:srgbClr val="412985"/>
                </a:solidFill>
              </a:rPr>
              <a:t>Ge and McVay (2005, AH)</a:t>
            </a:r>
          </a:p>
        </p:txBody>
      </p:sp>
    </p:spTree>
    <p:extLst>
      <p:ext uri="{BB962C8B-B14F-4D97-AF65-F5344CB8AC3E}">
        <p14:creationId xmlns:p14="http://schemas.microsoft.com/office/powerpoint/2010/main" val="303772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94809-09A0-B4F9-5E47-EBC670235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C6C8-41D5-2740-D493-89C8BDB0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D1D0-FB76-F4FE-BDE1-20C308CB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011355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pPr marL="1027113" lvl="1" indent="-457200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Misstatement Risk</a:t>
            </a:r>
          </a:p>
          <a:p>
            <a:pPr marL="1027113" lvl="1" indent="-457200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Internal Controls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Labs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Factors associated with Restatements</a:t>
            </a:r>
          </a:p>
          <a:p>
            <a:pPr marL="1027113" lvl="1" indent="-457200"/>
            <a:r>
              <a:rPr lang="en-US" dirty="0"/>
              <a:t>Factors associated with Internal Control Weaknesses (time permitting)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2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2021614"/>
            <a:ext cx="8170606" cy="76944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7202"/>
            <a:ext cx="9144000" cy="6097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2997529" y="115214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8"/>
            <a:r>
              <a:rPr lang="en-US" sz="4400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DEB1-41E0-4496-9A7F-1316089B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FE8D-7CA3-417D-B5EE-34FEB06E7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536866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>
              <a:buChar char="•"/>
            </a:pPr>
            <a:endParaRPr lang="en-US" sz="1800" dirty="0"/>
          </a:p>
          <a:p>
            <a:pPr marL="457200" indent="-457200">
              <a:buChar char="•"/>
            </a:pPr>
            <a:r>
              <a:rPr lang="en-US" sz="2400" dirty="0"/>
              <a:t>Conflicting incentives for (i) firms to disclose and withhold information and (ii) for firms to undertake audits (or information verification).</a:t>
            </a:r>
          </a:p>
          <a:p>
            <a:pPr marL="457200" indent="-457200">
              <a:buChar char="•"/>
            </a:pPr>
            <a:r>
              <a:rPr lang="en-US" sz="2400" dirty="0"/>
              <a:t>Factors that influence demand for audit and therefore audit fee include:</a:t>
            </a:r>
          </a:p>
          <a:p>
            <a:pPr marL="1027113" lvl="1" indent="-457200"/>
            <a:r>
              <a:rPr lang="en-US" sz="1600" dirty="0"/>
              <a:t>Agency conflicts</a:t>
            </a:r>
          </a:p>
          <a:p>
            <a:pPr marL="1027113" lvl="1" indent="-457200"/>
            <a:r>
              <a:rPr lang="en-US" sz="1600" dirty="0"/>
              <a:t>Information asymmetry</a:t>
            </a:r>
          </a:p>
          <a:p>
            <a:pPr marL="1027113" lvl="1" indent="-457200"/>
            <a:r>
              <a:rPr lang="en-US" sz="1600" dirty="0"/>
              <a:t>Risk of intentional manipulation</a:t>
            </a:r>
          </a:p>
          <a:p>
            <a:pPr marL="1027113" lvl="1" indent="-457200"/>
            <a:r>
              <a:rPr lang="en-US" sz="1600" dirty="0"/>
              <a:t>Risk of unintentional errors </a:t>
            </a:r>
          </a:p>
          <a:p>
            <a:pPr marL="1027113" lvl="1" indent="-457200"/>
            <a:r>
              <a:rPr lang="en-US" sz="1600" dirty="0"/>
              <a:t>For example, firm size (i.e., total assets)</a:t>
            </a:r>
          </a:p>
        </p:txBody>
      </p:sp>
    </p:spTree>
    <p:extLst>
      <p:ext uri="{BB962C8B-B14F-4D97-AF65-F5344CB8AC3E}">
        <p14:creationId xmlns:p14="http://schemas.microsoft.com/office/powerpoint/2010/main" val="71639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95C5D-C27A-0444-1D8B-0D3D19A05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42" y="0"/>
            <a:ext cx="80343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1D44-C01C-414C-83D1-1F6285AE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 Risk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A417-AAB9-4C95-B068-1F375B41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769441"/>
          </a:xfrm>
        </p:spPr>
        <p:txBody>
          <a:bodyPr/>
          <a:lstStyle/>
          <a:p>
            <a:r>
              <a:rPr lang="en-US" sz="2200" b="1"/>
              <a:t>Audit Risk</a:t>
            </a:r>
            <a:r>
              <a:rPr lang="en-US" sz="2200"/>
              <a:t>: risk that the auditor expresses an inappropriate audit opinion when the financial statements are materially misstated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8C4F2B-CF3B-4820-BCF1-7D9C97C4A61C}"/>
              </a:ext>
            </a:extLst>
          </p:cNvPr>
          <p:cNvSpPr txBox="1">
            <a:spLocks/>
          </p:cNvSpPr>
          <p:nvPr/>
        </p:nvSpPr>
        <p:spPr>
          <a:xfrm>
            <a:off x="361950" y="1769566"/>
            <a:ext cx="8229600" cy="43088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AR = IR x CR x DR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B04141-713E-4624-967C-F0C79C48220F}"/>
              </a:ext>
            </a:extLst>
          </p:cNvPr>
          <p:cNvSpPr txBox="1">
            <a:spLocks/>
          </p:cNvSpPr>
          <p:nvPr/>
        </p:nvSpPr>
        <p:spPr>
          <a:xfrm>
            <a:off x="361950" y="2771695"/>
            <a:ext cx="8229600" cy="1810752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/>
              <a:t>Inherent Risk</a:t>
            </a:r>
            <a:r>
              <a:rPr lang="en-US" sz="2200"/>
              <a:t>: risk that a management assertion is materially misstated (before considering internal controls)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/>
              <a:t>Control Risk</a:t>
            </a:r>
            <a:r>
              <a:rPr lang="en-US" sz="2200"/>
              <a:t>: risk that internal controls fail to detect a misstatement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/>
              <a:t>Detection Risk</a:t>
            </a:r>
            <a:r>
              <a:rPr lang="en-US" sz="2200"/>
              <a:t>: risk that auditors fail to detect a misstatement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C31180A-C9ED-431F-B8D1-BB6AAEAFC575}"/>
              </a:ext>
            </a:extLst>
          </p:cNvPr>
          <p:cNvSpPr/>
          <p:nvPr/>
        </p:nvSpPr>
        <p:spPr>
          <a:xfrm rot="16200000">
            <a:off x="1397620" y="1857746"/>
            <a:ext cx="193119" cy="7730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1F59EB-7788-4970-AAEB-DA64B6B93858}"/>
              </a:ext>
            </a:extLst>
          </p:cNvPr>
          <p:cNvSpPr txBox="1">
            <a:spLocks/>
          </p:cNvSpPr>
          <p:nvPr/>
        </p:nvSpPr>
        <p:spPr>
          <a:xfrm>
            <a:off x="1046129" y="2327522"/>
            <a:ext cx="8229600" cy="43088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RMM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D36374-B9E1-45ED-AA6B-551B96CDE3FF}"/>
              </a:ext>
            </a:extLst>
          </p:cNvPr>
          <p:cNvSpPr/>
          <p:nvPr/>
        </p:nvSpPr>
        <p:spPr>
          <a:xfrm>
            <a:off x="1046129" y="1834978"/>
            <a:ext cx="325471" cy="312712"/>
          </a:xfrm>
          <a:prstGeom prst="ellipse">
            <a:avLst/>
          </a:prstGeom>
          <a:noFill/>
          <a:ln w="28575">
            <a:solidFill>
              <a:srgbClr val="4129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DEB1-41E0-4496-9A7F-1316089B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30684"/>
            <a:ext cx="8305800" cy="769441"/>
          </a:xfrm>
        </p:spPr>
        <p:txBody>
          <a:bodyPr/>
          <a:lstStyle/>
          <a:p>
            <a:r>
              <a:rPr lang="en-US" dirty="0"/>
              <a:t>Audit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FE8D-7CA3-417D-B5EE-34FEB06E7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480440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>
              <a:buChar char="•"/>
            </a:pPr>
            <a:r>
              <a:rPr lang="en-US" sz="1800" dirty="0">
                <a:cs typeface="Calibri"/>
              </a:rPr>
              <a:t>Assessment of business risks is fundamental to thoughtful planning and execution of the audit.</a:t>
            </a:r>
          </a:p>
          <a:p>
            <a:pPr marL="457200" indent="-457200">
              <a:buChar char="•"/>
            </a:pPr>
            <a:r>
              <a:rPr lang="en-US" sz="1800" dirty="0">
                <a:cs typeface="Calibri"/>
              </a:rPr>
              <a:t>Business risks provide helpful starting point for assessing financial statement risks.</a:t>
            </a:r>
          </a:p>
          <a:p>
            <a:pPr marL="457200" indent="-457200">
              <a:buChar char="•"/>
            </a:pPr>
            <a:r>
              <a:rPr lang="en-US" sz="1800" dirty="0">
                <a:cs typeface="Calibri"/>
              </a:rPr>
              <a:t>Firm disclosures are helpful but can also contain boilerplate information or inconsistencies. Consider broad sources.</a:t>
            </a:r>
          </a:p>
          <a:p>
            <a:pPr marL="457200" indent="-457200">
              <a:buChar char="•"/>
            </a:pPr>
            <a:r>
              <a:rPr lang="en-US" sz="1800" dirty="0">
                <a:cs typeface="Calibri"/>
              </a:rPr>
              <a:t>Materiality is judged by whether the information would change the decision of a reasonable investor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800" dirty="0">
                <a:cs typeface="Calibri"/>
              </a:rPr>
              <a:t>Materiality is based on qualitative and quantitative factors. It is </a:t>
            </a:r>
            <a:r>
              <a:rPr lang="en-US" sz="1800" b="1" i="1" dirty="0">
                <a:cs typeface="Calibri"/>
              </a:rPr>
              <a:t>subjective</a:t>
            </a:r>
            <a:r>
              <a:rPr lang="en-US" sz="1800" dirty="0">
                <a:cs typeface="Calibri"/>
              </a:rPr>
              <a:t> and requires judgment, but it is a critical starting point for understanding where to focus audit planning attention.</a:t>
            </a:r>
          </a:p>
          <a:p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08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9166D-343C-CDF0-68B5-2EA9F500A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0C85-EF13-D997-4F9D-95C1CF64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EFE2-0AED-9A5E-C69B-F8C7321F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042132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Overview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Misstatement Risk</a:t>
            </a:r>
          </a:p>
          <a:p>
            <a:pPr marL="1027113" lvl="1" indent="-457200"/>
            <a:r>
              <a:rPr lang="en-US" dirty="0"/>
              <a:t>Internal Controls</a:t>
            </a:r>
          </a:p>
          <a:p>
            <a:pPr marL="457200" indent="-457200"/>
            <a:r>
              <a:rPr lang="en-US" dirty="0"/>
              <a:t>Labs</a:t>
            </a:r>
          </a:p>
          <a:p>
            <a:pPr marL="1027113" lvl="1" indent="-457200"/>
            <a:r>
              <a:rPr lang="en-US" dirty="0"/>
              <a:t>Factors associated with Restatements</a:t>
            </a:r>
          </a:p>
          <a:p>
            <a:pPr marL="1027113" lvl="1" indent="-457200"/>
            <a:r>
              <a:rPr lang="en-US" dirty="0"/>
              <a:t>Factors associated with Internal Control Weaknesses (time permitting)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7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01D0-E4AC-48A8-8725-ACF2F867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553998"/>
          </a:xfrm>
        </p:spPr>
        <p:txBody>
          <a:bodyPr/>
          <a:lstStyle/>
          <a:p>
            <a:r>
              <a:rPr lang="en-US" sz="3000" dirty="0"/>
              <a:t>What is a Misstatement?  (AS2810.A2)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2600A-7AF5-4CE0-AB56-F83FAF5E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813591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344170" indent="-344170">
              <a:buNone/>
            </a:pPr>
            <a:r>
              <a:rPr lang="en-US" sz="1800" dirty="0">
                <a:cs typeface="Calibri"/>
              </a:rPr>
              <a:t>     "A misstatement, if material individually or in combination with other misstatements, causes the financial statements not to be presented fairly in conformity with the applicable financial reporting framework. </a:t>
            </a:r>
            <a:r>
              <a:rPr lang="en-US" sz="1800" b="1" dirty="0">
                <a:solidFill>
                  <a:srgbClr val="33006F"/>
                </a:solidFill>
                <a:cs typeface="Calibri"/>
              </a:rPr>
              <a:t>A misstatement may relate to a difference between the amount, classification, presentation, or disclosure of a reported financial statement item </a:t>
            </a:r>
            <a:r>
              <a:rPr lang="en-US" sz="1800" dirty="0">
                <a:cs typeface="Calibri"/>
              </a:rPr>
              <a:t>and the amount, classification, presentation, or disclosure that should be reported in conformity with the applicable financial reporting framework. Misstatements can arise from error (i.e., unintentional misstatement) or fraud.”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72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A83E-2A3F-4AC1-B929-EAB01311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553998"/>
          </a:xfrm>
        </p:spPr>
        <p:txBody>
          <a:bodyPr/>
          <a:lstStyle/>
          <a:p>
            <a:r>
              <a:rPr lang="en-US" sz="3000" dirty="0"/>
              <a:t>Material Misstatements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0B09-4AD3-460E-A5D2-DD11D399F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482731"/>
          </a:xfrm>
        </p:spPr>
        <p:txBody>
          <a:bodyPr/>
          <a:lstStyle/>
          <a:p>
            <a:r>
              <a:rPr lang="en-US" sz="2200" dirty="0"/>
              <a:t>Material misstatements will cause a firm to </a:t>
            </a:r>
            <a:r>
              <a:rPr lang="en-US" sz="2200" b="1" dirty="0">
                <a:solidFill>
                  <a:schemeClr val="tx2"/>
                </a:solidFill>
              </a:rPr>
              <a:t>restate</a:t>
            </a:r>
            <a:r>
              <a:rPr lang="en-US" sz="2200" dirty="0"/>
              <a:t> their financial statements.</a:t>
            </a:r>
          </a:p>
          <a:p>
            <a:endParaRPr lang="en-US" sz="2200" dirty="0"/>
          </a:p>
          <a:p>
            <a:r>
              <a:rPr lang="en-US" sz="2200" dirty="0"/>
              <a:t>Many restatements are publicly announced in an 8-K.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09233"/>
      </p:ext>
    </p:extLst>
  </p:cSld>
  <p:clrMapOvr>
    <a:masterClrMapping/>
  </p:clrMapOvr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Fos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69E203AC04243ACA450E86C6C3027" ma:contentTypeVersion="3" ma:contentTypeDescription="Create a new document." ma:contentTypeScope="" ma:versionID="2d5dfb402cda9ec94ad9e4211ac1946e">
  <xsd:schema xmlns:xsd="http://www.w3.org/2001/XMLSchema" xmlns:xs="http://www.w3.org/2001/XMLSchema" xmlns:p="http://schemas.microsoft.com/office/2006/metadata/properties" xmlns:ns2="92d151aa-5444-48df-9732-7562e1b8a114" targetNamespace="http://schemas.microsoft.com/office/2006/metadata/properties" ma:root="true" ma:fieldsID="713c23bda8087a008cc1c00c9d76869d" ns2:_="">
    <xsd:import namespace="92d151aa-5444-48df-9732-7562e1b8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151aa-5444-48df-9732-7562e1b8a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2C1C38-D2BC-41E8-BFF7-3546CADD06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7141BF-5E11-47F9-9296-0695D3DC9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151aa-5444-48df-9732-7562e1b8a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A8D24-9DB6-4446-BFF5-A34A571DCD6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92d151aa-5444-48df-9732-7562e1b8a114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8648</TotalTime>
  <Words>1108</Words>
  <Application>Microsoft Office PowerPoint</Application>
  <PresentationFormat>On-screen Show (16:9)</PresentationFormat>
  <Paragraphs>154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W Foster MBA Career Mgmt</vt:lpstr>
      <vt:lpstr>Misstatement Risk  (and internal controls)</vt:lpstr>
      <vt:lpstr>Agenda</vt:lpstr>
      <vt:lpstr>Economics of Audit</vt:lpstr>
      <vt:lpstr>PowerPoint Presentation</vt:lpstr>
      <vt:lpstr>Audit Risk Model</vt:lpstr>
      <vt:lpstr>Audit Planning </vt:lpstr>
      <vt:lpstr>Agenda</vt:lpstr>
      <vt:lpstr>What is a Misstatement?  (AS2810.A2)</vt:lpstr>
      <vt:lpstr>Material Misstatements</vt:lpstr>
      <vt:lpstr>Market response to restating firm</vt:lpstr>
      <vt:lpstr>Impact on auditor of a client restatement</vt:lpstr>
      <vt:lpstr>Impact on management of a misbehavior-related restatement</vt:lpstr>
      <vt:lpstr>What firm characteristics might predict restatement risk?</vt:lpstr>
      <vt:lpstr>Agenda</vt:lpstr>
      <vt:lpstr>PowerPoint Presentation</vt:lpstr>
      <vt:lpstr>PowerPoint Presentation</vt:lpstr>
      <vt:lpstr>How does this all work?</vt:lpstr>
      <vt:lpstr>How does this all work?</vt:lpstr>
      <vt:lpstr>Disclosure requirements</vt:lpstr>
      <vt:lpstr>Material Weaknesses and Financial Reporting Quality</vt:lpstr>
      <vt:lpstr>What firm characteristics might be related to weaknesses in internal control over financial reporting?</vt:lpstr>
      <vt:lpstr>PowerPoint Presentation</vt:lpstr>
      <vt:lpstr>PowerPoint Presentation</vt:lpstr>
      <vt:lpstr>PowerPoint Presentation</vt:lpstr>
      <vt:lpstr>Agenda</vt:lpstr>
      <vt:lpstr>PowerPoint Presentation</vt:lpstr>
    </vt:vector>
  </TitlesOfParts>
  <Company>A.K.A.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Kumasaka</dc:creator>
  <cp:lastModifiedBy>Asher Curtis</cp:lastModifiedBy>
  <cp:revision>398</cp:revision>
  <cp:lastPrinted>2013-08-12T22:08:10Z</cp:lastPrinted>
  <dcterms:created xsi:type="dcterms:W3CDTF">2011-09-06T04:32:21Z</dcterms:created>
  <dcterms:modified xsi:type="dcterms:W3CDTF">2024-10-10T19:42:46Z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0x01010023F69E203AC04243ACA450E86C6C3027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</Properties>
</file>